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5"/>
  </p:notesMasterIdLst>
  <p:sldIdLst>
    <p:sldId id="256" r:id="rId2"/>
    <p:sldId id="566" r:id="rId3"/>
    <p:sldId id="568" r:id="rId4"/>
    <p:sldId id="569" r:id="rId5"/>
    <p:sldId id="570" r:id="rId6"/>
    <p:sldId id="643" r:id="rId7"/>
    <p:sldId id="572" r:id="rId8"/>
    <p:sldId id="574" r:id="rId9"/>
    <p:sldId id="575" r:id="rId10"/>
    <p:sldId id="576" r:id="rId11"/>
    <p:sldId id="577" r:id="rId12"/>
    <p:sldId id="578" r:id="rId13"/>
    <p:sldId id="579" r:id="rId14"/>
    <p:sldId id="580" r:id="rId15"/>
    <p:sldId id="635" r:id="rId16"/>
    <p:sldId id="647" r:id="rId17"/>
    <p:sldId id="648" r:id="rId18"/>
    <p:sldId id="581" r:id="rId19"/>
    <p:sldId id="636" r:id="rId20"/>
    <p:sldId id="582" r:id="rId21"/>
    <p:sldId id="583" r:id="rId22"/>
    <p:sldId id="640" r:id="rId23"/>
    <p:sldId id="585" r:id="rId24"/>
    <p:sldId id="686" r:id="rId25"/>
    <p:sldId id="687" r:id="rId26"/>
    <p:sldId id="323" r:id="rId27"/>
    <p:sldId id="654" r:id="rId28"/>
    <p:sldId id="663" r:id="rId29"/>
    <p:sldId id="664" r:id="rId30"/>
    <p:sldId id="324" r:id="rId31"/>
    <p:sldId id="667" r:id="rId32"/>
    <p:sldId id="669" r:id="rId33"/>
    <p:sldId id="670" r:id="rId34"/>
    <p:sldId id="672" r:id="rId35"/>
    <p:sldId id="325" r:id="rId36"/>
    <p:sldId id="673" r:id="rId37"/>
    <p:sldId id="674" r:id="rId38"/>
    <p:sldId id="675" r:id="rId39"/>
    <p:sldId id="676" r:id="rId40"/>
    <p:sldId id="327" r:id="rId41"/>
    <p:sldId id="651" r:id="rId42"/>
    <p:sldId id="652" r:id="rId43"/>
    <p:sldId id="653" r:id="rId44"/>
    <p:sldId id="328" r:id="rId45"/>
    <p:sldId id="329" r:id="rId46"/>
    <p:sldId id="335" r:id="rId47"/>
    <p:sldId id="258" r:id="rId48"/>
    <p:sldId id="271" r:id="rId49"/>
    <p:sldId id="261" r:id="rId50"/>
    <p:sldId id="263" r:id="rId51"/>
    <p:sldId id="264" r:id="rId52"/>
    <p:sldId id="265" r:id="rId53"/>
    <p:sldId id="267" r:id="rId54"/>
    <p:sldId id="266" r:id="rId55"/>
    <p:sldId id="268" r:id="rId56"/>
    <p:sldId id="270" r:id="rId57"/>
    <p:sldId id="272" r:id="rId58"/>
    <p:sldId id="330" r:id="rId59"/>
    <p:sldId id="331" r:id="rId60"/>
    <p:sldId id="677" r:id="rId61"/>
    <p:sldId id="305" r:id="rId62"/>
    <p:sldId id="645" r:id="rId63"/>
    <p:sldId id="646"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p:restoredTop sz="94541"/>
  </p:normalViewPr>
  <p:slideViewPr>
    <p:cSldViewPr snapToGrid="0" snapToObjects="1">
      <p:cViewPr varScale="1">
        <p:scale>
          <a:sx n="124" d="100"/>
          <a:sy n="124"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22B7A-8CC7-9840-9C3A-81135F8C6B34}" type="datetimeFigureOut">
              <a:rPr lang="en-US" smtClean="0"/>
              <a:t>12/13/22</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E88841-4B66-E74F-9480-DA7BAD8A51B8}" type="slidenum">
              <a:rPr lang="en-US" smtClean="0"/>
              <a:t>‹N°›</a:t>
            </a:fld>
            <a:endParaRPr lang="en-US"/>
          </a:p>
        </p:txBody>
      </p:sp>
    </p:spTree>
    <p:extLst>
      <p:ext uri="{BB962C8B-B14F-4D97-AF65-F5344CB8AC3E}">
        <p14:creationId xmlns:p14="http://schemas.microsoft.com/office/powerpoint/2010/main" val="401703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First, let’s talk about bioinformatics analysis. </a:t>
            </a:r>
            <a:r>
              <a:rPr lang="en-US" dirty="0"/>
              <a:t>What do we mean by bioinformatics analyses? What do we need to perform such analyses? First</a:t>
            </a:r>
            <a:r>
              <a:rPr lang="en-US" baseline="0" dirty="0"/>
              <a:t> of all</a:t>
            </a:r>
            <a:r>
              <a:rPr lang="en-US" dirty="0"/>
              <a:t> we need a biological</a:t>
            </a:r>
            <a:r>
              <a:rPr lang="en-US" baseline="0" dirty="0"/>
              <a:t> question.</a:t>
            </a:r>
          </a:p>
          <a:p>
            <a:pPr algn="l"/>
            <a:r>
              <a:rPr lang="en-US" dirty="0"/>
              <a:t>Then from this question, one perform </a:t>
            </a:r>
            <a:r>
              <a:rPr lang="en-US" dirty="0" err="1"/>
              <a:t>protocoles</a:t>
            </a:r>
            <a:r>
              <a:rPr lang="en-US" dirty="0"/>
              <a:t> and wet lab experiments</a:t>
            </a:r>
            <a:r>
              <a:rPr lang="en-US" baseline="0" dirty="0"/>
              <a:t> to get data. In this case, data are actually informatics data. Then to </a:t>
            </a:r>
            <a:r>
              <a:rPr lang="en-US" baseline="0" dirty="0" err="1"/>
              <a:t>analyse</a:t>
            </a:r>
            <a:r>
              <a:rPr lang="en-US" baseline="0" dirty="0"/>
              <a:t> and to get </a:t>
            </a:r>
            <a:r>
              <a:rPr lang="en-US" baseline="0" dirty="0" err="1"/>
              <a:t>informations</a:t>
            </a:r>
            <a:r>
              <a:rPr lang="en-US" baseline="0" dirty="0"/>
              <a:t> and answers out of it we need a </a:t>
            </a:r>
            <a:r>
              <a:rPr lang="en-US" baseline="0" dirty="0" err="1"/>
              <a:t>bioinformatician</a:t>
            </a:r>
            <a:r>
              <a:rPr lang="en-US" baseline="0" dirty="0"/>
              <a:t> who finally get answers to the question so that data can get published in a high level journal. Pushing the enter button can take months so let’s see what is behind and let’s talk about what </a:t>
            </a:r>
            <a:r>
              <a:rPr lang="en-US" baseline="0" dirty="0" err="1"/>
              <a:t>bioinformaticians</a:t>
            </a:r>
            <a:r>
              <a:rPr lang="en-US" baseline="0" dirty="0"/>
              <a:t> do.</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algn="l"/>
            <a:r>
              <a:rPr lang="en-US" baseline="0" dirty="0"/>
              <a:t>so that data can get published in a high level journal. Pushing the enter button can take months so let’s see what is behind and let’s talk about what </a:t>
            </a:r>
            <a:r>
              <a:rPr lang="en-US" baseline="0" dirty="0" err="1"/>
              <a:t>bioinformaticians</a:t>
            </a:r>
            <a:r>
              <a:rPr lang="en-US" baseline="0" dirty="0"/>
              <a:t> do.</a:t>
            </a:r>
            <a:endParaRPr lang="en-US" dirty="0"/>
          </a:p>
        </p:txBody>
      </p:sp>
      <p:sp>
        <p:nvSpPr>
          <p:cNvPr id="4" name="Espace réservé du numéro de diapositive 3"/>
          <p:cNvSpPr>
            <a:spLocks noGrp="1"/>
          </p:cNvSpPr>
          <p:nvPr>
            <p:ph type="sldNum" sz="quarter" idx="10"/>
          </p:nvPr>
        </p:nvSpPr>
        <p:spPr/>
        <p:txBody>
          <a:bodyPr/>
          <a:lstStyle/>
          <a:p>
            <a:fld id="{4CB19F48-8693-514F-BA13-C337700AA950}" type="slidenum">
              <a:rPr lang="en-US" smtClean="0"/>
              <a:t>4</a:t>
            </a:fld>
            <a:endParaRPr lang="en-US"/>
          </a:p>
        </p:txBody>
      </p:sp>
    </p:spTree>
    <p:extLst>
      <p:ext uri="{BB962C8B-B14F-4D97-AF65-F5344CB8AC3E}">
        <p14:creationId xmlns:p14="http://schemas.microsoft.com/office/powerpoint/2010/main" val="4176486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Bioinformaticians</a:t>
            </a:r>
            <a:r>
              <a:rPr lang="en-US" dirty="0"/>
              <a:t> try to address</a:t>
            </a:r>
            <a:r>
              <a:rPr lang="en-US" baseline="0" dirty="0"/>
              <a:t> biological questions by</a:t>
            </a:r>
            <a:r>
              <a:rPr lang="en-US" dirty="0"/>
              <a:t> creating or</a:t>
            </a:r>
            <a:r>
              <a:rPr lang="en-US" baseline="0" dirty="0"/>
              <a:t> using very easy to understand scripts or programs such as the example script here. </a:t>
            </a:r>
            <a:r>
              <a:rPr lang="en-US" dirty="0"/>
              <a:t>And</a:t>
            </a:r>
            <a:r>
              <a:rPr lang="en-US" baseline="0" dirty="0"/>
              <a:t> to run those scripts and programs, we </a:t>
            </a:r>
            <a:r>
              <a:rPr lang="en-US" baseline="0" dirty="0" err="1"/>
              <a:t>uselly</a:t>
            </a:r>
            <a:r>
              <a:rPr lang="en-US" baseline="0" dirty="0"/>
              <a:t> don’t have any button on which to click but we have command 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 basically, the work of</a:t>
            </a:r>
            <a:r>
              <a:rPr lang="en-US" baseline="0" dirty="0"/>
              <a:t> a </a:t>
            </a:r>
            <a:r>
              <a:rPr lang="en-US" baseline="0" dirty="0" err="1"/>
              <a:t>bioinformatician</a:t>
            </a:r>
            <a:r>
              <a:rPr lang="en-US" baseline="0" dirty="0"/>
              <a:t> is to use informatics tools</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Espace réservé du numéro de diapositive 3"/>
          <p:cNvSpPr>
            <a:spLocks noGrp="1"/>
          </p:cNvSpPr>
          <p:nvPr>
            <p:ph type="sldNum" sz="quarter" idx="10"/>
          </p:nvPr>
        </p:nvSpPr>
        <p:spPr/>
        <p:txBody>
          <a:bodyPr/>
          <a:lstStyle/>
          <a:p>
            <a:fld id="{4CB19F48-8693-514F-BA13-C337700AA950}" type="slidenum">
              <a:rPr lang="en-US" smtClean="0"/>
              <a:t>5</a:t>
            </a:fld>
            <a:endParaRPr lang="en-US"/>
          </a:p>
        </p:txBody>
      </p:sp>
    </p:spTree>
    <p:extLst>
      <p:ext uri="{BB962C8B-B14F-4D97-AF65-F5344CB8AC3E}">
        <p14:creationId xmlns:p14="http://schemas.microsoft.com/office/powerpoint/2010/main" val="350298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One by one or queuing programs in the right order which is what we call a pipeline.</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At the end of a pipeline, we can get the results. </a:t>
            </a:r>
            <a:r>
              <a:rPr lang="en-US" dirty="0"/>
              <a:t>This</a:t>
            </a:r>
            <a:r>
              <a:rPr lang="en-US" baseline="0" dirty="0"/>
              <a:t> is a schematic view of a bioinformatics pipeline. Real pipelines look much more like this : </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4CB19F48-8693-514F-BA13-C337700AA950}" type="slidenum">
              <a:rPr lang="en-US" smtClean="0"/>
              <a:t>7</a:t>
            </a:fld>
            <a:endParaRPr lang="en-US"/>
          </a:p>
        </p:txBody>
      </p:sp>
    </p:spTree>
    <p:extLst>
      <p:ext uri="{BB962C8B-B14F-4D97-AF65-F5344CB8AC3E}">
        <p14:creationId xmlns:p14="http://schemas.microsoft.com/office/powerpoint/2010/main" val="1813429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No no</a:t>
            </a:r>
            <a:r>
              <a:rPr lang="en-US" baseline="0" dirty="0"/>
              <a:t> I’m not speaking about a galaxy but about Galaxy.</a:t>
            </a:r>
            <a:endParaRPr lang="en-US" dirty="0"/>
          </a:p>
        </p:txBody>
      </p:sp>
      <p:sp>
        <p:nvSpPr>
          <p:cNvPr id="4" name="Espace réservé du numéro de diapositive 3"/>
          <p:cNvSpPr>
            <a:spLocks noGrp="1"/>
          </p:cNvSpPr>
          <p:nvPr>
            <p:ph type="sldNum" sz="quarter" idx="10"/>
          </p:nvPr>
        </p:nvSpPr>
        <p:spPr/>
        <p:txBody>
          <a:bodyPr/>
          <a:lstStyle/>
          <a:p>
            <a:fld id="{4CB19F48-8693-514F-BA13-C337700AA950}" type="slidenum">
              <a:rPr lang="en-US" smtClean="0"/>
              <a:t>8</a:t>
            </a:fld>
            <a:endParaRPr lang="en-US"/>
          </a:p>
        </p:txBody>
      </p:sp>
    </p:spTree>
    <p:extLst>
      <p:ext uri="{BB962C8B-B14F-4D97-AF65-F5344CB8AC3E}">
        <p14:creationId xmlns:p14="http://schemas.microsoft.com/office/powerpoint/2010/main" val="742760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Galaxy is an open web based platform for data intensive biomedical research. It is designed to perform, reproduce and share complete analyses. Basically,</a:t>
            </a:r>
            <a:r>
              <a:rPr lang="en-US" baseline="0" dirty="0"/>
              <a:t> users can upload his own data to galaxy servers and run analyses on them. A lot of tools are available. Galaxy provides most of the tools designed for biological data analysis freely available on the web as for NGS data analysis with the NGS toolbox. Users can build their own analysis pipeline by queuing several tools and it can be done with a user friendly interface. A lot of people are using it world wide. Users can share their own workflows or download the other’s ones. Galaxy is completely free and available on a remote instance on the web. We can also download it to get it installed locally. You can even install it on your laptop. Of course the analysis you’ll be able to run will thus depend on the power of your computer. Now let’s see how Galaxy work. Let’s first imaging a researcher who wish to analyze his own data. This researcher is from the IGBMC</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73A866-4BD2-054E-B434-407EC6CCA8ED}" type="slidenum">
              <a:rPr lang="fr-FR" smtClean="0"/>
              <a:t>11</a:t>
            </a:fld>
            <a:endParaRPr lang="fr-FR"/>
          </a:p>
        </p:txBody>
      </p:sp>
    </p:spTree>
    <p:extLst>
      <p:ext uri="{BB962C8B-B14F-4D97-AF65-F5344CB8AC3E}">
        <p14:creationId xmlns:p14="http://schemas.microsoft.com/office/powerpoint/2010/main" val="1712036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err="1"/>
              <a:t>WorkflowsTools</a:t>
            </a:r>
            <a:r>
              <a:rPr lang="fr-FR" dirty="0"/>
              <a:t> for </a:t>
            </a:r>
            <a:r>
              <a:rPr lang="fr-FR" dirty="0" err="1"/>
              <a:t>automating</a:t>
            </a:r>
            <a:r>
              <a:rPr lang="fr-FR" dirty="0"/>
              <a:t> </a:t>
            </a:r>
            <a:r>
              <a:rPr lang="fr-FR" dirty="0" err="1"/>
              <a:t>bioinformatics</a:t>
            </a:r>
            <a:r>
              <a:rPr lang="fr-FR" dirty="0"/>
              <a:t> analyses </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373A866-4BD2-054E-B434-407EC6CCA8ED}" type="slidenum">
              <a:rPr lang="fr-FR" smtClean="0"/>
              <a:t>13</a:t>
            </a:fld>
            <a:endParaRPr lang="fr-FR"/>
          </a:p>
        </p:txBody>
      </p:sp>
    </p:spTree>
    <p:extLst>
      <p:ext uri="{BB962C8B-B14F-4D97-AF65-F5344CB8AC3E}">
        <p14:creationId xmlns:p14="http://schemas.microsoft.com/office/powerpoint/2010/main" val="1025997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373A866-4BD2-054E-B434-407EC6CCA8ED}" type="slidenum">
              <a:rPr lang="fr-FR" smtClean="0"/>
              <a:t>14</a:t>
            </a:fld>
            <a:endParaRPr lang="fr-FR"/>
          </a:p>
        </p:txBody>
      </p:sp>
    </p:spTree>
    <p:extLst>
      <p:ext uri="{BB962C8B-B14F-4D97-AF65-F5344CB8AC3E}">
        <p14:creationId xmlns:p14="http://schemas.microsoft.com/office/powerpoint/2010/main" val="843995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FAC55A-F53E-194F-B202-A0977E6CF2E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E34A2A0-60D6-C647-8A22-B9DADE9930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2E23FD1-A6D7-194C-8CFC-AD3522C46A9D}"/>
              </a:ext>
            </a:extLst>
          </p:cNvPr>
          <p:cNvSpPr>
            <a:spLocks noGrp="1"/>
          </p:cNvSpPr>
          <p:nvPr>
            <p:ph type="dt" sz="half" idx="10"/>
          </p:nvPr>
        </p:nvSpPr>
        <p:spPr/>
        <p:txBody>
          <a:bodyPr/>
          <a:lstStyle/>
          <a:p>
            <a:fld id="{AF43D9D5-87AA-BD40-98B5-7934441919B3}" type="datetimeFigureOut">
              <a:rPr lang="en-US" smtClean="0"/>
              <a:t>12/13/22</a:t>
            </a:fld>
            <a:endParaRPr lang="en-US"/>
          </a:p>
        </p:txBody>
      </p:sp>
      <p:sp>
        <p:nvSpPr>
          <p:cNvPr id="5" name="Espace réservé du pied de page 4">
            <a:extLst>
              <a:ext uri="{FF2B5EF4-FFF2-40B4-BE49-F238E27FC236}">
                <a16:creationId xmlns:a16="http://schemas.microsoft.com/office/drawing/2014/main" id="{0BB5EA55-C7FF-7749-A879-A057F0E778F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7837BA39-B3CA-0740-BF87-DFD513117849}"/>
              </a:ext>
            </a:extLst>
          </p:cNvPr>
          <p:cNvSpPr>
            <a:spLocks noGrp="1"/>
          </p:cNvSpPr>
          <p:nvPr>
            <p:ph type="sldNum" sz="quarter" idx="12"/>
          </p:nvPr>
        </p:nvSpPr>
        <p:spPr/>
        <p:txBody>
          <a:bodyPr/>
          <a:lstStyle/>
          <a:p>
            <a:fld id="{FBE87CDE-485F-CC46-A7BB-C83A43E368B8}" type="slidenum">
              <a:rPr lang="en-US" smtClean="0"/>
              <a:t>‹N°›</a:t>
            </a:fld>
            <a:endParaRPr lang="en-US"/>
          </a:p>
        </p:txBody>
      </p:sp>
    </p:spTree>
    <p:extLst>
      <p:ext uri="{BB962C8B-B14F-4D97-AF65-F5344CB8AC3E}">
        <p14:creationId xmlns:p14="http://schemas.microsoft.com/office/powerpoint/2010/main" val="361548940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38D609-32F7-0A49-85EE-E3D680F6495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B255769-BF80-6145-BB73-873C8C6D5609}"/>
              </a:ext>
            </a:extLst>
          </p:cNvPr>
          <p:cNvSpPr>
            <a:spLocks noGrp="1"/>
          </p:cNvSpPr>
          <p:nvPr>
            <p:ph type="body" orient="vert" idx="1"/>
          </p:nvPr>
        </p:nvSpPr>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EACFCF98-860B-EA49-B569-2F12ED11D7AD}"/>
              </a:ext>
            </a:extLst>
          </p:cNvPr>
          <p:cNvSpPr>
            <a:spLocks noGrp="1"/>
          </p:cNvSpPr>
          <p:nvPr>
            <p:ph type="dt" sz="half" idx="10"/>
          </p:nvPr>
        </p:nvSpPr>
        <p:spPr/>
        <p:txBody>
          <a:bodyPr/>
          <a:lstStyle/>
          <a:p>
            <a:fld id="{AF43D9D5-87AA-BD40-98B5-7934441919B3}" type="datetimeFigureOut">
              <a:rPr lang="en-US" smtClean="0"/>
              <a:t>12/13/22</a:t>
            </a:fld>
            <a:endParaRPr lang="en-US"/>
          </a:p>
        </p:txBody>
      </p:sp>
      <p:sp>
        <p:nvSpPr>
          <p:cNvPr id="5" name="Espace réservé du pied de page 4">
            <a:extLst>
              <a:ext uri="{FF2B5EF4-FFF2-40B4-BE49-F238E27FC236}">
                <a16:creationId xmlns:a16="http://schemas.microsoft.com/office/drawing/2014/main" id="{0E8C4A14-E83F-0740-A3E0-0FF7538F1F9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341035F-F5C4-EE46-BC8E-3170D7C7E1C5}"/>
              </a:ext>
            </a:extLst>
          </p:cNvPr>
          <p:cNvSpPr>
            <a:spLocks noGrp="1"/>
          </p:cNvSpPr>
          <p:nvPr>
            <p:ph type="sldNum" sz="quarter" idx="12"/>
          </p:nvPr>
        </p:nvSpPr>
        <p:spPr/>
        <p:txBody>
          <a:bodyPr/>
          <a:lstStyle/>
          <a:p>
            <a:fld id="{FBE87CDE-485F-CC46-A7BB-C83A43E368B8}" type="slidenum">
              <a:rPr lang="en-US" smtClean="0"/>
              <a:t>‹N°›</a:t>
            </a:fld>
            <a:endParaRPr lang="en-US"/>
          </a:p>
        </p:txBody>
      </p:sp>
    </p:spTree>
    <p:extLst>
      <p:ext uri="{BB962C8B-B14F-4D97-AF65-F5344CB8AC3E}">
        <p14:creationId xmlns:p14="http://schemas.microsoft.com/office/powerpoint/2010/main" val="2519293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73390BE-A252-1A44-BC00-9467534A922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0B3AE12-63E9-8C4F-9159-A49C624F6F49}"/>
              </a:ext>
            </a:extLst>
          </p:cNvPr>
          <p:cNvSpPr>
            <a:spLocks noGrp="1"/>
          </p:cNvSpPr>
          <p:nvPr>
            <p:ph type="body" orient="vert" idx="1"/>
          </p:nvPr>
        </p:nvSpPr>
        <p:spPr>
          <a:xfrm>
            <a:off x="838200" y="365125"/>
            <a:ext cx="7734300" cy="5811838"/>
          </a:xfrm>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9B773C8F-C3F8-E444-843A-05998DB784C1}"/>
              </a:ext>
            </a:extLst>
          </p:cNvPr>
          <p:cNvSpPr>
            <a:spLocks noGrp="1"/>
          </p:cNvSpPr>
          <p:nvPr>
            <p:ph type="dt" sz="half" idx="10"/>
          </p:nvPr>
        </p:nvSpPr>
        <p:spPr/>
        <p:txBody>
          <a:bodyPr/>
          <a:lstStyle/>
          <a:p>
            <a:fld id="{AF43D9D5-87AA-BD40-98B5-7934441919B3}" type="datetimeFigureOut">
              <a:rPr lang="en-US" smtClean="0"/>
              <a:t>12/13/22</a:t>
            </a:fld>
            <a:endParaRPr lang="en-US"/>
          </a:p>
        </p:txBody>
      </p:sp>
      <p:sp>
        <p:nvSpPr>
          <p:cNvPr id="5" name="Espace réservé du pied de page 4">
            <a:extLst>
              <a:ext uri="{FF2B5EF4-FFF2-40B4-BE49-F238E27FC236}">
                <a16:creationId xmlns:a16="http://schemas.microsoft.com/office/drawing/2014/main" id="{B940BDB6-2726-C649-903F-858CF5608C52}"/>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2429B898-AF10-6A41-B0AB-90EA6A59F35F}"/>
              </a:ext>
            </a:extLst>
          </p:cNvPr>
          <p:cNvSpPr>
            <a:spLocks noGrp="1"/>
          </p:cNvSpPr>
          <p:nvPr>
            <p:ph type="sldNum" sz="quarter" idx="12"/>
          </p:nvPr>
        </p:nvSpPr>
        <p:spPr/>
        <p:txBody>
          <a:bodyPr/>
          <a:lstStyle/>
          <a:p>
            <a:fld id="{FBE87CDE-485F-CC46-A7BB-C83A43E368B8}" type="slidenum">
              <a:rPr lang="en-US" smtClean="0"/>
              <a:t>‹N°›</a:t>
            </a:fld>
            <a:endParaRPr lang="en-US"/>
          </a:p>
        </p:txBody>
      </p:sp>
    </p:spTree>
    <p:extLst>
      <p:ext uri="{BB962C8B-B14F-4D97-AF65-F5344CB8AC3E}">
        <p14:creationId xmlns:p14="http://schemas.microsoft.com/office/powerpoint/2010/main" val="80861969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CC331E-F010-B047-83B7-80649282339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CEC7B6C-16B1-3E4D-B663-30D43C220904}"/>
              </a:ext>
            </a:extLst>
          </p:cNvPr>
          <p:cNvSpPr>
            <a:spLocks noGrp="1"/>
          </p:cNvSpPr>
          <p:nvPr>
            <p:ph idx="1"/>
          </p:nvPr>
        </p:nvSpPr>
        <p:spPr/>
        <p:txBody>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7EBA39A2-42EC-6947-A9BC-FA486F387F5C}"/>
              </a:ext>
            </a:extLst>
          </p:cNvPr>
          <p:cNvSpPr>
            <a:spLocks noGrp="1"/>
          </p:cNvSpPr>
          <p:nvPr>
            <p:ph type="dt" sz="half" idx="10"/>
          </p:nvPr>
        </p:nvSpPr>
        <p:spPr/>
        <p:txBody>
          <a:bodyPr/>
          <a:lstStyle/>
          <a:p>
            <a:fld id="{AF43D9D5-87AA-BD40-98B5-7934441919B3}" type="datetimeFigureOut">
              <a:rPr lang="en-US" smtClean="0"/>
              <a:t>12/13/22</a:t>
            </a:fld>
            <a:endParaRPr lang="en-US"/>
          </a:p>
        </p:txBody>
      </p:sp>
      <p:sp>
        <p:nvSpPr>
          <p:cNvPr id="5" name="Espace réservé du pied de page 4">
            <a:extLst>
              <a:ext uri="{FF2B5EF4-FFF2-40B4-BE49-F238E27FC236}">
                <a16:creationId xmlns:a16="http://schemas.microsoft.com/office/drawing/2014/main" id="{E95E5A6F-8BF8-F044-9F7F-C46FD667D38D}"/>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A7FECA2E-56E9-D14A-89CC-15EB4CABE063}"/>
              </a:ext>
            </a:extLst>
          </p:cNvPr>
          <p:cNvSpPr>
            <a:spLocks noGrp="1"/>
          </p:cNvSpPr>
          <p:nvPr>
            <p:ph type="sldNum" sz="quarter" idx="12"/>
          </p:nvPr>
        </p:nvSpPr>
        <p:spPr/>
        <p:txBody>
          <a:bodyPr/>
          <a:lstStyle/>
          <a:p>
            <a:fld id="{FBE87CDE-485F-CC46-A7BB-C83A43E368B8}" type="slidenum">
              <a:rPr lang="en-US" smtClean="0"/>
              <a:t>‹N°›</a:t>
            </a:fld>
            <a:endParaRPr lang="en-US"/>
          </a:p>
        </p:txBody>
      </p:sp>
    </p:spTree>
    <p:extLst>
      <p:ext uri="{BB962C8B-B14F-4D97-AF65-F5344CB8AC3E}">
        <p14:creationId xmlns:p14="http://schemas.microsoft.com/office/powerpoint/2010/main" val="19598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36BAF-700D-CA48-8DB9-072E2309C61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24411B8-A949-724B-9BFB-EA95A96858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F1731E2C-8787-8B4D-9692-EE6A90E600ED}"/>
              </a:ext>
            </a:extLst>
          </p:cNvPr>
          <p:cNvSpPr>
            <a:spLocks noGrp="1"/>
          </p:cNvSpPr>
          <p:nvPr>
            <p:ph type="dt" sz="half" idx="10"/>
          </p:nvPr>
        </p:nvSpPr>
        <p:spPr/>
        <p:txBody>
          <a:bodyPr/>
          <a:lstStyle/>
          <a:p>
            <a:fld id="{AF43D9D5-87AA-BD40-98B5-7934441919B3}" type="datetimeFigureOut">
              <a:rPr lang="en-US" smtClean="0"/>
              <a:t>12/13/22</a:t>
            </a:fld>
            <a:endParaRPr lang="en-US"/>
          </a:p>
        </p:txBody>
      </p:sp>
      <p:sp>
        <p:nvSpPr>
          <p:cNvPr id="5" name="Espace réservé du pied de page 4">
            <a:extLst>
              <a:ext uri="{FF2B5EF4-FFF2-40B4-BE49-F238E27FC236}">
                <a16:creationId xmlns:a16="http://schemas.microsoft.com/office/drawing/2014/main" id="{451A1A5B-70AC-064A-81DD-0FAE19B2A5EB}"/>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219CA67-0B36-1E47-A6AB-5EDCB0CE7D8A}"/>
              </a:ext>
            </a:extLst>
          </p:cNvPr>
          <p:cNvSpPr>
            <a:spLocks noGrp="1"/>
          </p:cNvSpPr>
          <p:nvPr>
            <p:ph type="sldNum" sz="quarter" idx="12"/>
          </p:nvPr>
        </p:nvSpPr>
        <p:spPr/>
        <p:txBody>
          <a:bodyPr/>
          <a:lstStyle/>
          <a:p>
            <a:fld id="{FBE87CDE-485F-CC46-A7BB-C83A43E368B8}" type="slidenum">
              <a:rPr lang="en-US" smtClean="0"/>
              <a:t>‹N°›</a:t>
            </a:fld>
            <a:endParaRPr lang="en-US"/>
          </a:p>
        </p:txBody>
      </p:sp>
    </p:spTree>
    <p:extLst>
      <p:ext uri="{BB962C8B-B14F-4D97-AF65-F5344CB8AC3E}">
        <p14:creationId xmlns:p14="http://schemas.microsoft.com/office/powerpoint/2010/main" val="427671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264927-AAEA-1041-AA57-FC580BF666D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372BE80-76F9-E546-9C62-1134BBCF7366}"/>
              </a:ext>
            </a:extLst>
          </p:cNvPr>
          <p:cNvSpPr>
            <a:spLocks noGrp="1"/>
          </p:cNvSpPr>
          <p:nvPr>
            <p:ph sz="half" idx="1"/>
          </p:nvPr>
        </p:nvSpPr>
        <p:spPr>
          <a:xfrm>
            <a:off x="838200" y="1825625"/>
            <a:ext cx="5181600" cy="4351338"/>
          </a:xfrm>
        </p:spPr>
        <p:txBody>
          <a:body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ECDCF284-99FB-A441-983B-51706C889663}"/>
              </a:ext>
            </a:extLst>
          </p:cNvPr>
          <p:cNvSpPr>
            <a:spLocks noGrp="1"/>
          </p:cNvSpPr>
          <p:nvPr>
            <p:ph sz="half" idx="2"/>
          </p:nvPr>
        </p:nvSpPr>
        <p:spPr>
          <a:xfrm>
            <a:off x="6172200" y="1825625"/>
            <a:ext cx="5181600" cy="4351338"/>
          </a:xfrm>
        </p:spPr>
        <p:txBody>
          <a:body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9817EC21-A040-6C42-9BF8-377415F3A786}"/>
              </a:ext>
            </a:extLst>
          </p:cNvPr>
          <p:cNvSpPr>
            <a:spLocks noGrp="1"/>
          </p:cNvSpPr>
          <p:nvPr>
            <p:ph type="dt" sz="half" idx="10"/>
          </p:nvPr>
        </p:nvSpPr>
        <p:spPr/>
        <p:txBody>
          <a:bodyPr/>
          <a:lstStyle/>
          <a:p>
            <a:fld id="{AF43D9D5-87AA-BD40-98B5-7934441919B3}" type="datetimeFigureOut">
              <a:rPr lang="en-US" smtClean="0"/>
              <a:t>12/13/22</a:t>
            </a:fld>
            <a:endParaRPr lang="en-US"/>
          </a:p>
        </p:txBody>
      </p:sp>
      <p:sp>
        <p:nvSpPr>
          <p:cNvPr id="6" name="Espace réservé du pied de page 5">
            <a:extLst>
              <a:ext uri="{FF2B5EF4-FFF2-40B4-BE49-F238E27FC236}">
                <a16:creationId xmlns:a16="http://schemas.microsoft.com/office/drawing/2014/main" id="{5D6F5252-5730-EC43-AA0D-D5D284D9A9BE}"/>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7597D363-4E4A-194C-98A8-5575AE39C9BB}"/>
              </a:ext>
            </a:extLst>
          </p:cNvPr>
          <p:cNvSpPr>
            <a:spLocks noGrp="1"/>
          </p:cNvSpPr>
          <p:nvPr>
            <p:ph type="sldNum" sz="quarter" idx="12"/>
          </p:nvPr>
        </p:nvSpPr>
        <p:spPr/>
        <p:txBody>
          <a:bodyPr/>
          <a:lstStyle/>
          <a:p>
            <a:fld id="{FBE87CDE-485F-CC46-A7BB-C83A43E368B8}" type="slidenum">
              <a:rPr lang="en-US" smtClean="0"/>
              <a:t>‹N°›</a:t>
            </a:fld>
            <a:endParaRPr lang="en-US"/>
          </a:p>
        </p:txBody>
      </p:sp>
    </p:spTree>
    <p:extLst>
      <p:ext uri="{BB962C8B-B14F-4D97-AF65-F5344CB8AC3E}">
        <p14:creationId xmlns:p14="http://schemas.microsoft.com/office/powerpoint/2010/main" val="221687885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1D29CE-94A2-3543-9A86-3CCC461617F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E7D6BBE-6CEB-8242-8891-ACF7B3A099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E072A2E6-9E51-1A4D-AC52-E4F03C6876F3}"/>
              </a:ext>
            </a:extLst>
          </p:cNvPr>
          <p:cNvSpPr>
            <a:spLocks noGrp="1"/>
          </p:cNvSpPr>
          <p:nvPr>
            <p:ph sz="half" idx="2"/>
          </p:nvPr>
        </p:nvSpPr>
        <p:spPr>
          <a:xfrm>
            <a:off x="839788" y="2505075"/>
            <a:ext cx="5157787" cy="3684588"/>
          </a:xfrm>
        </p:spPr>
        <p:txBody>
          <a:bodyPr/>
          <a:lstStyle/>
          <a:p>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056085D0-4654-BD45-8532-5BCEC2617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6" name="Espace réservé du contenu 5">
            <a:extLst>
              <a:ext uri="{FF2B5EF4-FFF2-40B4-BE49-F238E27FC236}">
                <a16:creationId xmlns:a16="http://schemas.microsoft.com/office/drawing/2014/main" id="{60E18277-C6DB-4A4B-BF81-70CAACF42372}"/>
              </a:ext>
            </a:extLst>
          </p:cNvPr>
          <p:cNvSpPr>
            <a:spLocks noGrp="1"/>
          </p:cNvSpPr>
          <p:nvPr>
            <p:ph sz="quarter" idx="4"/>
          </p:nvPr>
        </p:nvSpPr>
        <p:spPr>
          <a:xfrm>
            <a:off x="6172200" y="2505075"/>
            <a:ext cx="5183188" cy="3684588"/>
          </a:xfrm>
        </p:spPr>
        <p:txBody>
          <a:bodyPr/>
          <a:lstStyle/>
          <a:p>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8873242-8DC0-9241-A5BB-D89BAD38BBF9}"/>
              </a:ext>
            </a:extLst>
          </p:cNvPr>
          <p:cNvSpPr>
            <a:spLocks noGrp="1"/>
          </p:cNvSpPr>
          <p:nvPr>
            <p:ph type="dt" sz="half" idx="10"/>
          </p:nvPr>
        </p:nvSpPr>
        <p:spPr/>
        <p:txBody>
          <a:bodyPr/>
          <a:lstStyle/>
          <a:p>
            <a:fld id="{AF43D9D5-87AA-BD40-98B5-7934441919B3}" type="datetimeFigureOut">
              <a:rPr lang="en-US" smtClean="0"/>
              <a:t>12/13/22</a:t>
            </a:fld>
            <a:endParaRPr lang="en-US"/>
          </a:p>
        </p:txBody>
      </p:sp>
      <p:sp>
        <p:nvSpPr>
          <p:cNvPr id="8" name="Espace réservé du pied de page 7">
            <a:extLst>
              <a:ext uri="{FF2B5EF4-FFF2-40B4-BE49-F238E27FC236}">
                <a16:creationId xmlns:a16="http://schemas.microsoft.com/office/drawing/2014/main" id="{104D148A-B99B-874F-A422-0C1D675AE3B7}"/>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4C33D5FB-18AF-AC4E-9104-D6D184BAB398}"/>
              </a:ext>
            </a:extLst>
          </p:cNvPr>
          <p:cNvSpPr>
            <a:spLocks noGrp="1"/>
          </p:cNvSpPr>
          <p:nvPr>
            <p:ph type="sldNum" sz="quarter" idx="12"/>
          </p:nvPr>
        </p:nvSpPr>
        <p:spPr/>
        <p:txBody>
          <a:bodyPr/>
          <a:lstStyle/>
          <a:p>
            <a:fld id="{FBE87CDE-485F-CC46-A7BB-C83A43E368B8}" type="slidenum">
              <a:rPr lang="en-US" smtClean="0"/>
              <a:t>‹N°›</a:t>
            </a:fld>
            <a:endParaRPr lang="en-US"/>
          </a:p>
        </p:txBody>
      </p:sp>
    </p:spTree>
    <p:extLst>
      <p:ext uri="{BB962C8B-B14F-4D97-AF65-F5344CB8AC3E}">
        <p14:creationId xmlns:p14="http://schemas.microsoft.com/office/powerpoint/2010/main" val="22909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928C4D-0E4B-A942-B75F-88AF8DBCF91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7123C0D-87B6-524B-B2B1-C5CB3C5075F3}"/>
              </a:ext>
            </a:extLst>
          </p:cNvPr>
          <p:cNvSpPr>
            <a:spLocks noGrp="1"/>
          </p:cNvSpPr>
          <p:nvPr>
            <p:ph type="dt" sz="half" idx="10"/>
          </p:nvPr>
        </p:nvSpPr>
        <p:spPr/>
        <p:txBody>
          <a:bodyPr/>
          <a:lstStyle/>
          <a:p>
            <a:fld id="{AF43D9D5-87AA-BD40-98B5-7934441919B3}" type="datetimeFigureOut">
              <a:rPr lang="en-US" smtClean="0"/>
              <a:t>12/13/22</a:t>
            </a:fld>
            <a:endParaRPr lang="en-US"/>
          </a:p>
        </p:txBody>
      </p:sp>
      <p:sp>
        <p:nvSpPr>
          <p:cNvPr id="4" name="Espace réservé du pied de page 3">
            <a:extLst>
              <a:ext uri="{FF2B5EF4-FFF2-40B4-BE49-F238E27FC236}">
                <a16:creationId xmlns:a16="http://schemas.microsoft.com/office/drawing/2014/main" id="{CE89B456-4ED5-254A-A622-46E547C905D4}"/>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EAD9D861-3C96-B447-90CD-9D9C1331A50D}"/>
              </a:ext>
            </a:extLst>
          </p:cNvPr>
          <p:cNvSpPr>
            <a:spLocks noGrp="1"/>
          </p:cNvSpPr>
          <p:nvPr>
            <p:ph type="sldNum" sz="quarter" idx="12"/>
          </p:nvPr>
        </p:nvSpPr>
        <p:spPr/>
        <p:txBody>
          <a:bodyPr/>
          <a:lstStyle/>
          <a:p>
            <a:fld id="{FBE87CDE-485F-CC46-A7BB-C83A43E368B8}" type="slidenum">
              <a:rPr lang="en-US" smtClean="0"/>
              <a:t>‹N°›</a:t>
            </a:fld>
            <a:endParaRPr lang="en-US"/>
          </a:p>
        </p:txBody>
      </p:sp>
    </p:spTree>
    <p:extLst>
      <p:ext uri="{BB962C8B-B14F-4D97-AF65-F5344CB8AC3E}">
        <p14:creationId xmlns:p14="http://schemas.microsoft.com/office/powerpoint/2010/main" val="850726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9A05A0C-D63B-4940-BE15-42FA4846711C}"/>
              </a:ext>
            </a:extLst>
          </p:cNvPr>
          <p:cNvSpPr>
            <a:spLocks noGrp="1"/>
          </p:cNvSpPr>
          <p:nvPr>
            <p:ph type="dt" sz="half" idx="10"/>
          </p:nvPr>
        </p:nvSpPr>
        <p:spPr/>
        <p:txBody>
          <a:bodyPr/>
          <a:lstStyle/>
          <a:p>
            <a:fld id="{AF43D9D5-87AA-BD40-98B5-7934441919B3}" type="datetimeFigureOut">
              <a:rPr lang="en-US" smtClean="0"/>
              <a:t>12/13/22</a:t>
            </a:fld>
            <a:endParaRPr lang="en-US"/>
          </a:p>
        </p:txBody>
      </p:sp>
      <p:sp>
        <p:nvSpPr>
          <p:cNvPr id="3" name="Espace réservé du pied de page 2">
            <a:extLst>
              <a:ext uri="{FF2B5EF4-FFF2-40B4-BE49-F238E27FC236}">
                <a16:creationId xmlns:a16="http://schemas.microsoft.com/office/drawing/2014/main" id="{1E1D3DF6-4282-D547-A864-CCA5FFBA1430}"/>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78FFC4A-E164-4C43-B3AB-92198252EB2E}"/>
              </a:ext>
            </a:extLst>
          </p:cNvPr>
          <p:cNvSpPr>
            <a:spLocks noGrp="1"/>
          </p:cNvSpPr>
          <p:nvPr>
            <p:ph type="sldNum" sz="quarter" idx="12"/>
          </p:nvPr>
        </p:nvSpPr>
        <p:spPr/>
        <p:txBody>
          <a:bodyPr/>
          <a:lstStyle/>
          <a:p>
            <a:fld id="{FBE87CDE-485F-CC46-A7BB-C83A43E368B8}" type="slidenum">
              <a:rPr lang="en-US" smtClean="0"/>
              <a:t>‹N°›</a:t>
            </a:fld>
            <a:endParaRPr lang="en-US"/>
          </a:p>
        </p:txBody>
      </p:sp>
    </p:spTree>
    <p:extLst>
      <p:ext uri="{BB962C8B-B14F-4D97-AF65-F5344CB8AC3E}">
        <p14:creationId xmlns:p14="http://schemas.microsoft.com/office/powerpoint/2010/main" val="1623218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076FD5-8E99-4A4B-BA3D-CBBFFA5816D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27830C5-A6F4-BC4B-B3A5-62DEABC8DA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fr-FR"/>
              <a:t>Modifier les styles du texte du masque
Deuxième niveau
Troisième niveau
Quatrième niveau
Cinquième niveau</a:t>
            </a:r>
          </a:p>
        </p:txBody>
      </p:sp>
      <p:sp>
        <p:nvSpPr>
          <p:cNvPr id="4" name="Espace réservé du texte 3">
            <a:extLst>
              <a:ext uri="{FF2B5EF4-FFF2-40B4-BE49-F238E27FC236}">
                <a16:creationId xmlns:a16="http://schemas.microsoft.com/office/drawing/2014/main" id="{F13BE600-3CE0-2B47-A8BD-E89A931A0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6CE971E9-580C-EB46-9CEA-69318E095FFF}"/>
              </a:ext>
            </a:extLst>
          </p:cNvPr>
          <p:cNvSpPr>
            <a:spLocks noGrp="1"/>
          </p:cNvSpPr>
          <p:nvPr>
            <p:ph type="dt" sz="half" idx="10"/>
          </p:nvPr>
        </p:nvSpPr>
        <p:spPr/>
        <p:txBody>
          <a:bodyPr/>
          <a:lstStyle/>
          <a:p>
            <a:fld id="{AF43D9D5-87AA-BD40-98B5-7934441919B3}" type="datetimeFigureOut">
              <a:rPr lang="en-US" smtClean="0"/>
              <a:t>12/13/22</a:t>
            </a:fld>
            <a:endParaRPr lang="en-US"/>
          </a:p>
        </p:txBody>
      </p:sp>
      <p:sp>
        <p:nvSpPr>
          <p:cNvPr id="6" name="Espace réservé du pied de page 5">
            <a:extLst>
              <a:ext uri="{FF2B5EF4-FFF2-40B4-BE49-F238E27FC236}">
                <a16:creationId xmlns:a16="http://schemas.microsoft.com/office/drawing/2014/main" id="{71B0CFE7-DC4B-FC49-9F42-6B2F89F1169D}"/>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3D6B28E1-1D47-A441-A6ED-CC1D2AC43105}"/>
              </a:ext>
            </a:extLst>
          </p:cNvPr>
          <p:cNvSpPr>
            <a:spLocks noGrp="1"/>
          </p:cNvSpPr>
          <p:nvPr>
            <p:ph type="sldNum" sz="quarter" idx="12"/>
          </p:nvPr>
        </p:nvSpPr>
        <p:spPr/>
        <p:txBody>
          <a:bodyPr/>
          <a:lstStyle/>
          <a:p>
            <a:fld id="{FBE87CDE-485F-CC46-A7BB-C83A43E368B8}" type="slidenum">
              <a:rPr lang="en-US" smtClean="0"/>
              <a:t>‹N°›</a:t>
            </a:fld>
            <a:endParaRPr lang="en-US"/>
          </a:p>
        </p:txBody>
      </p:sp>
    </p:spTree>
    <p:extLst>
      <p:ext uri="{BB962C8B-B14F-4D97-AF65-F5344CB8AC3E}">
        <p14:creationId xmlns:p14="http://schemas.microsoft.com/office/powerpoint/2010/main" val="154405621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960E07-47B5-6D41-BF47-0FC7F1161DF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1C92A3C-5E0F-834B-BE3C-4A17FE462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DB47053-03DB-7048-B3E2-5CF2C34BC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99930E01-0B47-5B44-94D9-A7C03752F2E8}"/>
              </a:ext>
            </a:extLst>
          </p:cNvPr>
          <p:cNvSpPr>
            <a:spLocks noGrp="1"/>
          </p:cNvSpPr>
          <p:nvPr>
            <p:ph type="dt" sz="half" idx="10"/>
          </p:nvPr>
        </p:nvSpPr>
        <p:spPr/>
        <p:txBody>
          <a:bodyPr/>
          <a:lstStyle/>
          <a:p>
            <a:fld id="{AF43D9D5-87AA-BD40-98B5-7934441919B3}" type="datetimeFigureOut">
              <a:rPr lang="en-US" smtClean="0"/>
              <a:t>12/13/22</a:t>
            </a:fld>
            <a:endParaRPr lang="en-US"/>
          </a:p>
        </p:txBody>
      </p:sp>
      <p:sp>
        <p:nvSpPr>
          <p:cNvPr id="6" name="Espace réservé du pied de page 5">
            <a:extLst>
              <a:ext uri="{FF2B5EF4-FFF2-40B4-BE49-F238E27FC236}">
                <a16:creationId xmlns:a16="http://schemas.microsoft.com/office/drawing/2014/main" id="{59762341-1226-6D4D-8495-8C9FEA669B6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A93DEEBD-ED9F-F846-B009-E3773AE15E54}"/>
              </a:ext>
            </a:extLst>
          </p:cNvPr>
          <p:cNvSpPr>
            <a:spLocks noGrp="1"/>
          </p:cNvSpPr>
          <p:nvPr>
            <p:ph type="sldNum" sz="quarter" idx="12"/>
          </p:nvPr>
        </p:nvSpPr>
        <p:spPr/>
        <p:txBody>
          <a:bodyPr/>
          <a:lstStyle/>
          <a:p>
            <a:fld id="{FBE87CDE-485F-CC46-A7BB-C83A43E368B8}" type="slidenum">
              <a:rPr lang="en-US" smtClean="0"/>
              <a:t>‹N°›</a:t>
            </a:fld>
            <a:endParaRPr lang="en-US"/>
          </a:p>
        </p:txBody>
      </p:sp>
    </p:spTree>
    <p:extLst>
      <p:ext uri="{BB962C8B-B14F-4D97-AF65-F5344CB8AC3E}">
        <p14:creationId xmlns:p14="http://schemas.microsoft.com/office/powerpoint/2010/main" val="181899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048E09B-2EB3-174A-BA61-E0D157D005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0EA9FAA-FCDB-7E47-BA9A-B3F3F23DFA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3D62B4B9-32BC-4E48-B852-DB92D9A52A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3D9D5-87AA-BD40-98B5-7934441919B3}" type="datetimeFigureOut">
              <a:rPr lang="en-US" smtClean="0"/>
              <a:t>12/13/22</a:t>
            </a:fld>
            <a:endParaRPr lang="en-US"/>
          </a:p>
        </p:txBody>
      </p:sp>
      <p:sp>
        <p:nvSpPr>
          <p:cNvPr id="5" name="Espace réservé du pied de page 4">
            <a:extLst>
              <a:ext uri="{FF2B5EF4-FFF2-40B4-BE49-F238E27FC236}">
                <a16:creationId xmlns:a16="http://schemas.microsoft.com/office/drawing/2014/main" id="{16D0E3ED-564B-D440-818C-64A06590D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2827A133-6710-834D-A997-6C26549F0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E87CDE-485F-CC46-A7BB-C83A43E368B8}" type="slidenum">
              <a:rPr lang="en-US" smtClean="0"/>
              <a:t>‹N°›</a:t>
            </a:fld>
            <a:endParaRPr lang="en-US"/>
          </a:p>
        </p:txBody>
      </p:sp>
    </p:spTree>
    <p:extLst>
      <p:ext uri="{BB962C8B-B14F-4D97-AF65-F5344CB8AC3E}">
        <p14:creationId xmlns:p14="http://schemas.microsoft.com/office/powerpoint/2010/main" val="9107217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ov"/><Relationship Id="rId7" Type="http://schemas.openxmlformats.org/officeDocument/2006/relationships/image" Target="../media/image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alaxyproject.org/use/" TargetMode="External"/><Relationship Id="rId2" Type="http://schemas.openxmlformats.org/officeDocument/2006/relationships/hyperlink" Target="https://usegalaxy.or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galaxyproject.org/us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usegalaxy.org/"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genomeast.igbmc.fr/wiki/doku.php?id=training:dudijon:galaxy#log_in_to_galaxeast"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genomeast.igbmc.fr/wiki/doku.php?id=training:dudijon:galaxy#history"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genomeast.igbmc.fr/wiki/doku.php?id=training:dudijon:galaxy#import_a_file_from_your_computer"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genomeast.igbmc.fr/wiki/doku.php?id=training:dudijon:galaxy#remove_a_dataset" TargetMode="External"/><Relationship Id="rId2" Type="http://schemas.openxmlformats.org/officeDocument/2006/relationships/hyperlink" Target="http://genomeast.igbmc.fr/wiki/doku.php?id=training:dudijon:galaxy#import_a_file_from_your_computer" TargetMode="External"/><Relationship Id="rId1" Type="http://schemas.openxmlformats.org/officeDocument/2006/relationships/slideLayout" Target="../slideLayouts/slideLayout6.xml"/><Relationship Id="rId4" Type="http://schemas.openxmlformats.org/officeDocument/2006/relationships/image" Target="../media/image31.tiff"/></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genomeast.igbmc.fr/wiki/doku.php?id=training:dudijon:galaxy#running_a_tool"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genomeast.igbmc.fr/wiki/doku.php?id=training:dudijon:galaxy#running_tools_without_a_workflow"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genomeast.igbmc.fr/wiki/doku.php?id=training:dudijon:galaxy#create_a_workflow_out_of_an_existing_history"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genomeast.igbmc.fr/wiki/doku.php?id=training:dudijon:galaxy#edit_a_workflow_with_the_workflow_editor"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genomeast.igbmc.fr/wiki/doku.php?id=training:dudijon:galaxy#run_a_workflow"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86A3220-CF7B-4A41-94B7-852A416AE060}"/>
              </a:ext>
            </a:extLst>
          </p:cNvPr>
          <p:cNvSpPr>
            <a:spLocks noGrp="1"/>
          </p:cNvSpPr>
          <p:nvPr>
            <p:ph type="ctrTitle"/>
          </p:nvPr>
        </p:nvSpPr>
        <p:spPr/>
        <p:txBody>
          <a:bodyPr/>
          <a:lstStyle/>
          <a:p>
            <a:br>
              <a:rPr lang="fr-FR" b="1" dirty="0"/>
            </a:br>
            <a:r>
              <a:rPr lang="en-US" sz="4800" b="1" dirty="0"/>
              <a:t>Introduction to </a:t>
            </a:r>
            <a:r>
              <a:rPr lang="en-US" sz="4800" b="1" dirty="0">
                <a:solidFill>
                  <a:schemeClr val="accent2"/>
                </a:solidFill>
              </a:rPr>
              <a:t>Galaxy</a:t>
            </a:r>
            <a:endParaRPr lang="fr-FR" b="1" dirty="0">
              <a:solidFill>
                <a:schemeClr val="accent2"/>
              </a:solidFill>
            </a:endParaRPr>
          </a:p>
        </p:txBody>
      </p:sp>
      <p:sp>
        <p:nvSpPr>
          <p:cNvPr id="3" name="Sous-titre 2"/>
          <p:cNvSpPr>
            <a:spLocks noGrp="1"/>
          </p:cNvSpPr>
          <p:nvPr>
            <p:ph type="subTitle" idx="1"/>
          </p:nvPr>
        </p:nvSpPr>
        <p:spPr/>
        <p:txBody>
          <a:bodyPr>
            <a:normAutofit/>
          </a:bodyPr>
          <a:lstStyle/>
          <a:p>
            <a:endParaRPr lang="en-US" sz="3600" dirty="0"/>
          </a:p>
        </p:txBody>
      </p:sp>
      <p:sp>
        <p:nvSpPr>
          <p:cNvPr id="2" name="Rectangle 1"/>
          <p:cNvSpPr/>
          <p:nvPr/>
        </p:nvSpPr>
        <p:spPr>
          <a:xfrm>
            <a:off x="8034371" y="5828021"/>
            <a:ext cx="1945148" cy="646331"/>
          </a:xfrm>
          <a:prstGeom prst="rect">
            <a:avLst/>
          </a:prstGeom>
        </p:spPr>
        <p:txBody>
          <a:bodyPr wrap="none">
            <a:spAutoFit/>
          </a:bodyPr>
          <a:lstStyle/>
          <a:p>
            <a:r>
              <a:rPr lang="fr-FR" dirty="0"/>
              <a:t>Stéphanie Le </a:t>
            </a:r>
            <a:r>
              <a:rPr lang="fr-FR"/>
              <a:t>Gras </a:t>
            </a:r>
          </a:p>
          <a:p>
            <a:r>
              <a:rPr lang="fr-FR" dirty="0"/>
              <a:t>(</a:t>
            </a:r>
            <a:r>
              <a:rPr lang="fr-FR" dirty="0" err="1"/>
              <a:t>slegras@igbmc.fr</a:t>
            </a:r>
            <a:r>
              <a:rPr lang="fr-FR" dirty="0"/>
              <a:t>)</a:t>
            </a:r>
          </a:p>
        </p:txBody>
      </p:sp>
    </p:spTree>
    <p:extLst>
      <p:ext uri="{BB962C8B-B14F-4D97-AF65-F5344CB8AC3E}">
        <p14:creationId xmlns:p14="http://schemas.microsoft.com/office/powerpoint/2010/main" val="2600867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b="1" dirty="0" err="1"/>
              <a:t>Galaxy</a:t>
            </a:r>
            <a:r>
              <a:rPr lang="fr-FR" b="1" dirty="0"/>
              <a:t> </a:t>
            </a:r>
            <a:r>
              <a:rPr lang="fr-FR" b="1" dirty="0" err="1"/>
              <a:t>project</a:t>
            </a:r>
            <a:endParaRPr lang="fr-FR" b="1" dirty="0"/>
          </a:p>
        </p:txBody>
      </p:sp>
      <p:sp>
        <p:nvSpPr>
          <p:cNvPr id="5" name="Espace réservé du texte 4"/>
          <p:cNvSpPr>
            <a:spLocks noGrp="1"/>
          </p:cNvSpPr>
          <p:nvPr>
            <p:ph type="body" idx="1"/>
          </p:nvPr>
        </p:nvSpPr>
        <p:spPr/>
        <p:txBody>
          <a:bodyPr/>
          <a:lstStyle/>
          <a:p>
            <a:endParaRPr lang="fr-FR"/>
          </a:p>
        </p:txBody>
      </p:sp>
      <p:sp>
        <p:nvSpPr>
          <p:cNvPr id="3" name="Espace réservé du numéro de diapositive 2"/>
          <p:cNvSpPr>
            <a:spLocks noGrp="1"/>
          </p:cNvSpPr>
          <p:nvPr>
            <p:ph type="sldNum" sz="quarter" idx="12"/>
          </p:nvPr>
        </p:nvSpPr>
        <p:spPr/>
        <p:txBody>
          <a:bodyPr/>
          <a:lstStyle/>
          <a:p>
            <a:fld id="{D6305B4F-327D-7A42-8964-F10526815F64}" type="slidenum">
              <a:rPr lang="fr-FR" smtClean="0"/>
              <a:t>10</a:t>
            </a:fld>
            <a:endParaRPr lang="fr-FR"/>
          </a:p>
        </p:txBody>
      </p:sp>
    </p:spTree>
    <p:extLst>
      <p:ext uri="{BB962C8B-B14F-4D97-AF65-F5344CB8AC3E}">
        <p14:creationId xmlns:p14="http://schemas.microsoft.com/office/powerpoint/2010/main" val="15889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b="1" dirty="0"/>
              <a:t>What is Galaxy ?</a:t>
            </a:r>
            <a:endParaRPr lang="fr-FR" b="1" dirty="0"/>
          </a:p>
        </p:txBody>
      </p:sp>
      <p:sp>
        <p:nvSpPr>
          <p:cNvPr id="9" name="Espace réservé du contenu 2"/>
          <p:cNvSpPr>
            <a:spLocks noGrp="1"/>
          </p:cNvSpPr>
          <p:nvPr>
            <p:ph idx="1"/>
          </p:nvPr>
        </p:nvSpPr>
        <p:spPr>
          <a:xfrm>
            <a:off x="1738130" y="2312126"/>
            <a:ext cx="7983855" cy="2433502"/>
          </a:xfrm>
        </p:spPr>
        <p:txBody>
          <a:bodyPr>
            <a:normAutofit/>
          </a:bodyPr>
          <a:lstStyle/>
          <a:p>
            <a:pPr marL="0" indent="0" algn="just">
              <a:buNone/>
            </a:pPr>
            <a:r>
              <a:rPr lang="en-US" sz="2400" dirty="0"/>
              <a:t>Galaxy is a </a:t>
            </a:r>
            <a:r>
              <a:rPr lang="en-US" sz="2400" b="1" dirty="0"/>
              <a:t>computing platform </a:t>
            </a:r>
            <a:r>
              <a:rPr lang="en-US" sz="2400" dirty="0"/>
              <a:t>that enables people to </a:t>
            </a:r>
            <a:r>
              <a:rPr lang="en-US" sz="2400" b="1" dirty="0"/>
              <a:t>run complex bioinformatics tools</a:t>
            </a:r>
            <a:r>
              <a:rPr lang="en-US" sz="2400" dirty="0"/>
              <a:t> on a </a:t>
            </a:r>
            <a:r>
              <a:rPr lang="en-US" sz="2400" b="1" dirty="0"/>
              <a:t>compute cluster</a:t>
            </a:r>
            <a:r>
              <a:rPr lang="en-US" sz="2400" dirty="0"/>
              <a:t> through a </a:t>
            </a:r>
            <a:r>
              <a:rPr lang="en-US" sz="2400" b="1" dirty="0"/>
              <a:t>simple web interface</a:t>
            </a:r>
            <a:r>
              <a:rPr lang="en-US" sz="2400" dirty="0"/>
              <a:t>.</a:t>
            </a:r>
          </a:p>
        </p:txBody>
      </p:sp>
      <p:sp>
        <p:nvSpPr>
          <p:cNvPr id="12" name="Espace réservé du numéro de diapositive 11"/>
          <p:cNvSpPr>
            <a:spLocks noGrp="1"/>
          </p:cNvSpPr>
          <p:nvPr>
            <p:ph type="sldNum" sz="quarter" idx="12"/>
          </p:nvPr>
        </p:nvSpPr>
        <p:spPr/>
        <p:txBody>
          <a:bodyPr/>
          <a:lstStyle/>
          <a:p>
            <a:fld id="{D6305B4F-327D-7A42-8964-F10526815F64}" type="slidenum">
              <a:rPr lang="fr-FR" smtClean="0"/>
              <a:t>11</a:t>
            </a:fld>
            <a:endParaRPr lang="fr-FR"/>
          </a:p>
        </p:txBody>
      </p:sp>
      <p:pic>
        <p:nvPicPr>
          <p:cNvPr id="6" name="Image 5"/>
          <p:cNvPicPr>
            <a:picLocks noChangeAspect="1"/>
          </p:cNvPicPr>
          <p:nvPr/>
        </p:nvPicPr>
        <p:blipFill>
          <a:blip r:embed="rId3">
            <a:clrChange>
              <a:clrFrom>
                <a:srgbClr val="FFFFFF"/>
              </a:clrFrom>
              <a:clrTo>
                <a:srgbClr val="FFFFFF">
                  <a:alpha val="0"/>
                </a:srgbClr>
              </a:clrTo>
            </a:clrChange>
          </a:blip>
          <a:stretch>
            <a:fillRect/>
          </a:stretch>
        </p:blipFill>
        <p:spPr>
          <a:xfrm>
            <a:off x="1620563" y="4101069"/>
            <a:ext cx="1957866" cy="1321161"/>
          </a:xfrm>
          <a:prstGeom prst="rect">
            <a:avLst/>
          </a:prstGeom>
        </p:spPr>
      </p:pic>
      <p:pic>
        <p:nvPicPr>
          <p:cNvPr id="7" name="Image 6"/>
          <p:cNvPicPr>
            <a:picLocks noChangeAspect="1"/>
          </p:cNvPicPr>
          <p:nvPr/>
        </p:nvPicPr>
        <p:blipFill>
          <a:blip r:embed="rId4">
            <a:clrChange>
              <a:clrFrom>
                <a:srgbClr val="FFFFFF"/>
              </a:clrFrom>
              <a:clrTo>
                <a:srgbClr val="FFFFFF">
                  <a:alpha val="0"/>
                </a:srgbClr>
              </a:clrTo>
            </a:clrChange>
          </a:blip>
          <a:stretch>
            <a:fillRect/>
          </a:stretch>
        </p:blipFill>
        <p:spPr>
          <a:xfrm>
            <a:off x="3762077" y="4264915"/>
            <a:ext cx="2852999" cy="879695"/>
          </a:xfrm>
          <a:prstGeom prst="rect">
            <a:avLst/>
          </a:prstGeom>
        </p:spPr>
      </p:pic>
      <p:pic>
        <p:nvPicPr>
          <p:cNvPr id="8" name="Image 7"/>
          <p:cNvPicPr>
            <a:picLocks noChangeAspect="1"/>
          </p:cNvPicPr>
          <p:nvPr/>
        </p:nvPicPr>
        <p:blipFill>
          <a:blip r:embed="rId5">
            <a:clrChange>
              <a:clrFrom>
                <a:srgbClr val="FFFFFF"/>
              </a:clrFrom>
              <a:clrTo>
                <a:srgbClr val="FFFFFF">
                  <a:alpha val="0"/>
                </a:srgbClr>
              </a:clrTo>
            </a:clrChange>
          </a:blip>
          <a:stretch>
            <a:fillRect/>
          </a:stretch>
        </p:blipFill>
        <p:spPr>
          <a:xfrm>
            <a:off x="6640948" y="4101069"/>
            <a:ext cx="1084430" cy="1090963"/>
          </a:xfrm>
          <a:prstGeom prst="rect">
            <a:avLst/>
          </a:prstGeom>
        </p:spPr>
      </p:pic>
      <p:pic>
        <p:nvPicPr>
          <p:cNvPr id="10" name="Image 9"/>
          <p:cNvPicPr>
            <a:picLocks noChangeAspect="1"/>
          </p:cNvPicPr>
          <p:nvPr/>
        </p:nvPicPr>
        <p:blipFill>
          <a:blip r:embed="rId6">
            <a:clrChange>
              <a:clrFrom>
                <a:srgbClr val="FFFFFF"/>
              </a:clrFrom>
              <a:clrTo>
                <a:srgbClr val="FFFFFF">
                  <a:alpha val="0"/>
                </a:srgbClr>
              </a:clrTo>
            </a:clrChange>
          </a:blip>
          <a:stretch>
            <a:fillRect/>
          </a:stretch>
        </p:blipFill>
        <p:spPr>
          <a:xfrm>
            <a:off x="7873139" y="4182901"/>
            <a:ext cx="1977024" cy="917267"/>
          </a:xfrm>
          <a:prstGeom prst="rect">
            <a:avLst/>
          </a:prstGeom>
        </p:spPr>
      </p:pic>
    </p:spTree>
    <p:extLst>
      <p:ext uri="{BB962C8B-B14F-4D97-AF65-F5344CB8AC3E}">
        <p14:creationId xmlns:p14="http://schemas.microsoft.com/office/powerpoint/2010/main" val="2101450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1783352" y="377584"/>
            <a:ext cx="8625299" cy="6468974"/>
          </a:xfrm>
          <a:prstGeom prst="rect">
            <a:avLst/>
          </a:prstGeom>
        </p:spPr>
      </p:pic>
      <p:sp>
        <p:nvSpPr>
          <p:cNvPr id="2" name="Titre 1"/>
          <p:cNvSpPr>
            <a:spLocks noGrp="1"/>
          </p:cNvSpPr>
          <p:nvPr>
            <p:ph type="title"/>
          </p:nvPr>
        </p:nvSpPr>
        <p:spPr/>
        <p:txBody>
          <a:bodyPr/>
          <a:lstStyle/>
          <a:p>
            <a:r>
              <a:rPr lang="en-US" b="1" dirty="0"/>
              <a:t>This is Galaxy</a:t>
            </a:r>
            <a:endParaRPr lang="fr-FR" b="1" dirty="0"/>
          </a:p>
        </p:txBody>
      </p:sp>
      <p:sp>
        <p:nvSpPr>
          <p:cNvPr id="6" name="Espace réservé du numéro de diapositive 5"/>
          <p:cNvSpPr>
            <a:spLocks noGrp="1"/>
          </p:cNvSpPr>
          <p:nvPr>
            <p:ph type="sldNum" sz="quarter" idx="12"/>
          </p:nvPr>
        </p:nvSpPr>
        <p:spPr/>
        <p:txBody>
          <a:bodyPr/>
          <a:lstStyle/>
          <a:p>
            <a:fld id="{D6305B4F-327D-7A42-8964-F10526815F64}" type="slidenum">
              <a:rPr lang="fr-FR" smtClean="0"/>
              <a:t>12</a:t>
            </a:fld>
            <a:endParaRPr lang="fr-FR"/>
          </a:p>
        </p:txBody>
      </p:sp>
      <p:pic>
        <p:nvPicPr>
          <p:cNvPr id="8" name="Image 7">
            <a:extLst>
              <a:ext uri="{FF2B5EF4-FFF2-40B4-BE49-F238E27FC236}">
                <a16:creationId xmlns:a16="http://schemas.microsoft.com/office/drawing/2014/main" id="{5B9628E3-DAC6-994D-8162-F2F0BC4E4DDB}"/>
              </a:ext>
            </a:extLst>
          </p:cNvPr>
          <p:cNvPicPr>
            <a:picLocks noChangeAspect="1"/>
          </p:cNvPicPr>
          <p:nvPr/>
        </p:nvPicPr>
        <p:blipFill>
          <a:blip r:embed="rId3"/>
          <a:stretch>
            <a:fillRect/>
          </a:stretch>
        </p:blipFill>
        <p:spPr>
          <a:xfrm>
            <a:off x="2812439" y="1993498"/>
            <a:ext cx="6557472" cy="3815631"/>
          </a:xfrm>
          <a:prstGeom prst="rect">
            <a:avLst/>
          </a:prstGeom>
        </p:spPr>
      </p:pic>
    </p:spTree>
    <p:extLst>
      <p:ext uri="{BB962C8B-B14F-4D97-AF65-F5344CB8AC3E}">
        <p14:creationId xmlns:p14="http://schemas.microsoft.com/office/powerpoint/2010/main" val="1179407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cs14.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75267" y="2004725"/>
            <a:ext cx="3993242" cy="2761299"/>
          </a:xfrm>
          <a:prstGeom prst="rect">
            <a:avLst/>
          </a:prstGeom>
        </p:spPr>
      </p:pic>
      <p:pic>
        <p:nvPicPr>
          <p:cNvPr id="17" name="macs14-galaxy.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20207" y="2005918"/>
            <a:ext cx="4273009" cy="2758910"/>
          </a:xfrm>
          <a:prstGeom prst="rect">
            <a:avLst/>
          </a:prstGeom>
        </p:spPr>
      </p:pic>
      <p:sp>
        <p:nvSpPr>
          <p:cNvPr id="8" name="Égal 7"/>
          <p:cNvSpPr/>
          <p:nvPr/>
        </p:nvSpPr>
        <p:spPr>
          <a:xfrm>
            <a:off x="5538070" y="3010697"/>
            <a:ext cx="695706" cy="782489"/>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4" name="Titre 3"/>
          <p:cNvSpPr>
            <a:spLocks noGrp="1"/>
          </p:cNvSpPr>
          <p:nvPr>
            <p:ph type="title"/>
          </p:nvPr>
        </p:nvSpPr>
        <p:spPr/>
        <p:txBody>
          <a:bodyPr>
            <a:normAutofit/>
          </a:bodyPr>
          <a:lstStyle/>
          <a:p>
            <a:r>
              <a:rPr lang="fr-FR" b="1" dirty="0"/>
              <a:t>Running analyses </a:t>
            </a:r>
            <a:r>
              <a:rPr lang="fr-FR" b="1" dirty="0" err="1"/>
              <a:t>with</a:t>
            </a:r>
            <a:r>
              <a:rPr lang="fr-FR" b="1" dirty="0"/>
              <a:t> </a:t>
            </a:r>
            <a:r>
              <a:rPr lang="fr-FR" b="1" dirty="0" err="1"/>
              <a:t>tools</a:t>
            </a:r>
            <a:endParaRPr lang="fr-FR" b="1" dirty="0"/>
          </a:p>
        </p:txBody>
      </p:sp>
      <p:sp>
        <p:nvSpPr>
          <p:cNvPr id="6" name="Espace réservé du numéro de diapositive 5"/>
          <p:cNvSpPr>
            <a:spLocks noGrp="1"/>
          </p:cNvSpPr>
          <p:nvPr>
            <p:ph type="sldNum" sz="quarter" idx="12"/>
          </p:nvPr>
        </p:nvSpPr>
        <p:spPr/>
        <p:txBody>
          <a:bodyPr/>
          <a:lstStyle/>
          <a:p>
            <a:fld id="{D6305B4F-327D-7A42-8964-F10526815F64}" type="slidenum">
              <a:rPr lang="fr-FR" smtClean="0"/>
              <a:t>13</a:t>
            </a:fld>
            <a:endParaRPr lang="fr-FR"/>
          </a:p>
        </p:txBody>
      </p:sp>
    </p:spTree>
    <p:extLst>
      <p:ext uri="{BB962C8B-B14F-4D97-AF65-F5344CB8AC3E}">
        <p14:creationId xmlns:p14="http://schemas.microsoft.com/office/powerpoint/2010/main" val="408710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00" fill="hold"/>
                                        <p:tgtEl>
                                          <p:spTgt spid="12"/>
                                        </p:tgtEl>
                                      </p:cBhvr>
                                    </p:cmd>
                                  </p:childTnLst>
                                </p:cTn>
                              </p:par>
                              <p:par>
                                <p:cTn id="7" presetID="1" presetClass="mediacall" presetSubtype="0" fill="hold" nodeType="withEffect">
                                  <p:stCondLst>
                                    <p:cond delay="0"/>
                                  </p:stCondLst>
                                  <p:childTnLst>
                                    <p:cmd type="call" cmd="playFrom(0.0)">
                                      <p:cBhvr>
                                        <p:cTn id="8" dur="11706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2"/>
                                        </p:tgtEl>
                                      </p:cBhvr>
                                    </p:cmd>
                                  </p:childTnLst>
                                </p:cTn>
                              </p:par>
                            </p:childTnLst>
                          </p:cTn>
                        </p:par>
                      </p:childTnLst>
                    </p:cTn>
                  </p:par>
                </p:childTnLst>
              </p:cTn>
              <p:nextCondLst>
                <p:cond evt="onClick" delay="0">
                  <p:tgtEl>
                    <p:spTgt spid="12"/>
                  </p:tgtEl>
                </p:cond>
              </p:nextCondLst>
            </p:seq>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7"/>
                                        </p:tgtEl>
                                      </p:cBhvr>
                                    </p:cmd>
                                  </p:childTnLst>
                                </p:cTn>
                              </p:par>
                            </p:childTnLst>
                          </p:cTn>
                        </p:par>
                      </p:childTnLst>
                    </p:cTn>
                  </p:par>
                </p:childTnLst>
              </p:cTn>
              <p:nextCondLst>
                <p:cond evt="onClick" delay="0">
                  <p:tgtEl>
                    <p:spTgt spid="17"/>
                  </p:tgtEl>
                </p:cond>
              </p:nextCondLst>
            </p:seq>
            <p:video>
              <p:cMediaNode vol="80000">
                <p:cTn id="19" repeatCount="indefinite" fill="remove" display="0">
                  <p:stCondLst>
                    <p:cond delay="indefinite"/>
                  </p:stCondLst>
                </p:cTn>
                <p:tgtEl>
                  <p:spTgt spid="12"/>
                </p:tgtEl>
              </p:cMediaNode>
            </p:video>
            <p:video>
              <p:cMediaNode vol="80000">
                <p:cTn id="20" fill="hold" display="0">
                  <p:stCondLst>
                    <p:cond delay="indefinite"/>
                  </p:stCondLst>
                </p:cTn>
                <p:tgtEl>
                  <p:spTgt spid="1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b="1" dirty="0"/>
              <a:t>Galaxy philosophy</a:t>
            </a:r>
            <a:endParaRPr lang="fr-FR" b="1" dirty="0"/>
          </a:p>
        </p:txBody>
      </p:sp>
      <p:sp>
        <p:nvSpPr>
          <p:cNvPr id="9" name="Espace réservé du contenu 2"/>
          <p:cNvSpPr>
            <a:spLocks noGrp="1"/>
          </p:cNvSpPr>
          <p:nvPr>
            <p:ph idx="1"/>
          </p:nvPr>
        </p:nvSpPr>
        <p:spPr>
          <a:xfrm>
            <a:off x="1981200" y="2193901"/>
            <a:ext cx="8229600" cy="3398071"/>
          </a:xfrm>
        </p:spPr>
        <p:txBody>
          <a:bodyPr>
            <a:normAutofit/>
          </a:bodyPr>
          <a:lstStyle/>
          <a:p>
            <a:r>
              <a:rPr lang="en-US" b="1" dirty="0"/>
              <a:t>Perform</a:t>
            </a:r>
            <a:r>
              <a:rPr lang="en-US" dirty="0"/>
              <a:t>, and </a:t>
            </a:r>
            <a:r>
              <a:rPr lang="en-US" b="1" dirty="0"/>
              <a:t>share</a:t>
            </a:r>
            <a:r>
              <a:rPr lang="en-US" dirty="0"/>
              <a:t> complete analysis</a:t>
            </a:r>
          </a:p>
          <a:p>
            <a:r>
              <a:rPr lang="en-US" b="1" dirty="0"/>
              <a:t>No programming skills </a:t>
            </a:r>
            <a:r>
              <a:rPr lang="en-US" dirty="0"/>
              <a:t>required</a:t>
            </a:r>
          </a:p>
          <a:p>
            <a:r>
              <a:rPr lang="en-US" b="1" dirty="0"/>
              <a:t>Open source </a:t>
            </a:r>
            <a:r>
              <a:rPr lang="en-US" dirty="0"/>
              <a:t>and </a:t>
            </a:r>
            <a:r>
              <a:rPr lang="en-US" b="1" dirty="0"/>
              <a:t>free</a:t>
            </a:r>
            <a:r>
              <a:rPr lang="en-US" dirty="0"/>
              <a:t> solution</a:t>
            </a:r>
          </a:p>
          <a:p>
            <a:r>
              <a:rPr lang="en-US" b="1" dirty="0"/>
              <a:t>Very large</a:t>
            </a:r>
            <a:r>
              <a:rPr lang="en-US" dirty="0"/>
              <a:t> and </a:t>
            </a:r>
            <a:r>
              <a:rPr lang="en-US" b="1" dirty="0"/>
              <a:t>active</a:t>
            </a:r>
            <a:r>
              <a:rPr lang="en-US" dirty="0"/>
              <a:t> community</a:t>
            </a:r>
          </a:p>
          <a:p>
            <a:r>
              <a:rPr lang="fr-FR" b="1" dirty="0" err="1"/>
              <a:t>Reproducibility</a:t>
            </a:r>
            <a:r>
              <a:rPr lang="fr-FR" b="1" dirty="0"/>
              <a:t>/</a:t>
            </a:r>
            <a:r>
              <a:rPr lang="fr-FR" b="1" dirty="0" err="1"/>
              <a:t>Usability</a:t>
            </a:r>
            <a:r>
              <a:rPr lang="fr-FR" b="1" dirty="0"/>
              <a:t>/</a:t>
            </a:r>
            <a:r>
              <a:rPr lang="fr-FR" b="1" dirty="0" err="1"/>
              <a:t>Transparency</a:t>
            </a:r>
            <a:endParaRPr lang="en-US" b="1" dirty="0"/>
          </a:p>
        </p:txBody>
      </p:sp>
      <p:sp>
        <p:nvSpPr>
          <p:cNvPr id="7" name="Espace réservé du numéro de diapositive 6"/>
          <p:cNvSpPr>
            <a:spLocks noGrp="1"/>
          </p:cNvSpPr>
          <p:nvPr>
            <p:ph type="sldNum" sz="quarter" idx="12"/>
          </p:nvPr>
        </p:nvSpPr>
        <p:spPr/>
        <p:txBody>
          <a:bodyPr/>
          <a:lstStyle/>
          <a:p>
            <a:fld id="{D6305B4F-327D-7A42-8964-F10526815F64}" type="slidenum">
              <a:rPr lang="fr-FR" smtClean="0"/>
              <a:t>14</a:t>
            </a:fld>
            <a:endParaRPr lang="fr-FR"/>
          </a:p>
        </p:txBody>
      </p:sp>
    </p:spTree>
    <p:extLst>
      <p:ext uri="{BB962C8B-B14F-4D97-AF65-F5344CB8AC3E}">
        <p14:creationId xmlns:p14="http://schemas.microsoft.com/office/powerpoint/2010/main" val="156471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How to use </a:t>
            </a:r>
            <a:r>
              <a:rPr lang="fr-FR" b="1" dirty="0" err="1"/>
              <a:t>Galaxy</a:t>
            </a:r>
            <a:endParaRPr lang="fr-FR" b="1"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3042758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Use </a:t>
            </a:r>
            <a:r>
              <a:rPr lang="fr-FR" b="1" dirty="0" err="1"/>
              <a:t>Galaxy</a:t>
            </a:r>
            <a:endParaRPr lang="fr-FR" b="1" dirty="0"/>
          </a:p>
        </p:txBody>
      </p:sp>
      <p:sp>
        <p:nvSpPr>
          <p:cNvPr id="3" name="Espace réservé du contenu 2"/>
          <p:cNvSpPr>
            <a:spLocks noGrp="1"/>
          </p:cNvSpPr>
          <p:nvPr>
            <p:ph idx="1"/>
          </p:nvPr>
        </p:nvSpPr>
        <p:spPr/>
        <p:txBody>
          <a:bodyPr/>
          <a:lstStyle/>
          <a:p>
            <a:r>
              <a:rPr lang="fr-FR" b="1" dirty="0"/>
              <a:t>Public servers</a:t>
            </a:r>
          </a:p>
          <a:p>
            <a:r>
              <a:rPr lang="fr-FR" b="1" dirty="0"/>
              <a:t>Local servers</a:t>
            </a:r>
          </a:p>
          <a:p>
            <a:r>
              <a:rPr lang="fr-FR" dirty="0" err="1"/>
              <a:t>Clouds</a:t>
            </a:r>
            <a:r>
              <a:rPr lang="fr-FR" dirty="0"/>
              <a:t> (Public, Commercial or </a:t>
            </a:r>
            <a:r>
              <a:rPr lang="fr-FR" dirty="0" err="1"/>
              <a:t>Academic</a:t>
            </a:r>
            <a:r>
              <a:rPr lang="fr-FR" dirty="0"/>
              <a:t>)</a:t>
            </a:r>
          </a:p>
          <a:p>
            <a:r>
              <a:rPr lang="fr-FR" dirty="0"/>
              <a:t>Docker</a:t>
            </a:r>
          </a:p>
          <a:p>
            <a:r>
              <a:rPr lang="fr-FR" dirty="0"/>
              <a:t>Virtual Machines</a:t>
            </a:r>
          </a:p>
        </p:txBody>
      </p:sp>
    </p:spTree>
    <p:extLst>
      <p:ext uri="{BB962C8B-B14F-4D97-AF65-F5344CB8AC3E}">
        <p14:creationId xmlns:p14="http://schemas.microsoft.com/office/powerpoint/2010/main" val="3522586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Galaxy public servers</a:t>
            </a:r>
          </a:p>
        </p:txBody>
      </p:sp>
      <p:sp>
        <p:nvSpPr>
          <p:cNvPr id="3" name="Espace réservé du contenu 2"/>
          <p:cNvSpPr>
            <a:spLocks noGrp="1"/>
          </p:cNvSpPr>
          <p:nvPr>
            <p:ph idx="1"/>
          </p:nvPr>
        </p:nvSpPr>
        <p:spPr/>
        <p:txBody>
          <a:bodyPr/>
          <a:lstStyle/>
          <a:p>
            <a:r>
              <a:rPr lang="fr-FR" dirty="0" err="1"/>
              <a:t>Galaxy</a:t>
            </a:r>
            <a:r>
              <a:rPr lang="fr-FR" dirty="0"/>
              <a:t> </a:t>
            </a:r>
            <a:r>
              <a:rPr lang="fr-FR" dirty="0" err="1"/>
              <a:t>Project's</a:t>
            </a:r>
            <a:r>
              <a:rPr lang="fr-FR" dirty="0"/>
              <a:t> public server (</a:t>
            </a:r>
            <a:r>
              <a:rPr lang="fr-FR" dirty="0">
                <a:hlinkClick r:id="rId2"/>
              </a:rPr>
              <a:t>https://usegalaxy.org/</a:t>
            </a:r>
            <a:r>
              <a:rPr lang="fr-FR" dirty="0"/>
              <a:t>) (3)</a:t>
            </a:r>
            <a:endParaRPr lang="en-US" dirty="0"/>
          </a:p>
          <a:p>
            <a:r>
              <a:rPr lang="en-US" dirty="0"/>
              <a:t>There are several public remote Galaxy instances worldwide (160)</a:t>
            </a:r>
          </a:p>
          <a:p>
            <a:pPr lvl="1"/>
            <a:r>
              <a:rPr lang="en-US" dirty="0"/>
              <a:t>Genomics Servers</a:t>
            </a:r>
          </a:p>
          <a:p>
            <a:pPr lvl="1"/>
            <a:r>
              <a:rPr lang="en-US" dirty="0"/>
              <a:t>Domain Servers</a:t>
            </a:r>
          </a:p>
          <a:p>
            <a:pPr lvl="1"/>
            <a:r>
              <a:rPr lang="en-US" dirty="0"/>
              <a:t>Tool Publishing Servers</a:t>
            </a:r>
          </a:p>
          <a:p>
            <a:endParaRPr lang="en-US" dirty="0"/>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17</a:t>
            </a:fld>
            <a:endParaRPr lang="fr-FR"/>
          </a:p>
        </p:txBody>
      </p:sp>
      <p:sp>
        <p:nvSpPr>
          <p:cNvPr id="5" name="Rectangle 4"/>
          <p:cNvSpPr/>
          <p:nvPr/>
        </p:nvSpPr>
        <p:spPr>
          <a:xfrm>
            <a:off x="6396392" y="5308980"/>
            <a:ext cx="4576408" cy="830997"/>
          </a:xfrm>
          <a:prstGeom prst="rect">
            <a:avLst/>
          </a:prstGeom>
        </p:spPr>
        <p:txBody>
          <a:bodyPr wrap="square">
            <a:spAutoFit/>
          </a:bodyPr>
          <a:lstStyle/>
          <a:p>
            <a:r>
              <a:rPr lang="en-US" sz="1600" dirty="0"/>
              <a:t>Public Galaxy Servers list :</a:t>
            </a:r>
            <a:br>
              <a:rPr lang="en-US" sz="1600" dirty="0"/>
            </a:br>
            <a:r>
              <a:rPr lang="en-US" sz="1600" dirty="0">
                <a:hlinkClick r:id="rId3"/>
              </a:rPr>
              <a:t>https://galaxyproject.org/use/</a:t>
            </a:r>
            <a:endParaRPr lang="en-US" sz="1600" dirty="0"/>
          </a:p>
          <a:p>
            <a:r>
              <a:rPr lang="en-US" sz="1600" dirty="0"/>
              <a:t>Last Update on: 2020, December 16</a:t>
            </a:r>
            <a:r>
              <a:rPr lang="en-US" sz="1600" baseline="30000" dirty="0"/>
              <a:t>th</a:t>
            </a:r>
          </a:p>
        </p:txBody>
      </p:sp>
    </p:spTree>
    <p:extLst>
      <p:ext uri="{BB962C8B-B14F-4D97-AF65-F5344CB8AC3E}">
        <p14:creationId xmlns:p14="http://schemas.microsoft.com/office/powerpoint/2010/main" val="2170453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Galaxy public servers</a:t>
            </a:r>
          </a:p>
        </p:txBody>
      </p:sp>
      <p:sp>
        <p:nvSpPr>
          <p:cNvPr id="3" name="Espace réservé du contenu 2"/>
          <p:cNvSpPr>
            <a:spLocks noGrp="1"/>
          </p:cNvSpPr>
          <p:nvPr>
            <p:ph idx="1"/>
          </p:nvPr>
        </p:nvSpPr>
        <p:spPr/>
        <p:txBody>
          <a:bodyPr/>
          <a:lstStyle/>
          <a:p>
            <a:r>
              <a:rPr lang="en-US" dirty="0"/>
              <a:t>All analyses are run on remote computing infrastructures</a:t>
            </a:r>
          </a:p>
          <a:p>
            <a:r>
              <a:rPr lang="en-US" dirty="0"/>
              <a:t>No need to have a Supercomputer to use Galaxy</a:t>
            </a:r>
          </a:p>
          <a:p>
            <a:r>
              <a:rPr lang="en-US" dirty="0"/>
              <a:t>Web browser</a:t>
            </a:r>
          </a:p>
        </p:txBody>
      </p:sp>
      <p:sp>
        <p:nvSpPr>
          <p:cNvPr id="5" name="Espace réservé du numéro de diapositive 4"/>
          <p:cNvSpPr>
            <a:spLocks noGrp="1"/>
          </p:cNvSpPr>
          <p:nvPr>
            <p:ph type="sldNum" sz="quarter" idx="12"/>
          </p:nvPr>
        </p:nvSpPr>
        <p:spPr/>
        <p:txBody>
          <a:bodyPr/>
          <a:lstStyle/>
          <a:p>
            <a:fld id="{D6305B4F-327D-7A42-8964-F10526815F64}" type="slidenum">
              <a:rPr lang="en-US" smtClean="0"/>
              <a:t>18</a:t>
            </a:fld>
            <a:endParaRPr lang="en-US"/>
          </a:p>
        </p:txBody>
      </p:sp>
      <p:grpSp>
        <p:nvGrpSpPr>
          <p:cNvPr id="10" name="Grouper 9"/>
          <p:cNvGrpSpPr/>
          <p:nvPr/>
        </p:nvGrpSpPr>
        <p:grpSpPr>
          <a:xfrm>
            <a:off x="2896886" y="3302598"/>
            <a:ext cx="5910043" cy="1177127"/>
            <a:chOff x="683232" y="3990112"/>
            <a:chExt cx="8134026" cy="1662196"/>
          </a:xfrm>
        </p:grpSpPr>
        <p:pic>
          <p:nvPicPr>
            <p:cNvPr id="6" name="Image 5"/>
            <p:cNvPicPr>
              <a:picLocks noChangeAspect="1"/>
            </p:cNvPicPr>
            <p:nvPr/>
          </p:nvPicPr>
          <p:blipFill>
            <a:blip r:embed="rId2"/>
            <a:stretch>
              <a:fillRect/>
            </a:stretch>
          </p:blipFill>
          <p:spPr>
            <a:xfrm>
              <a:off x="683232" y="4468678"/>
              <a:ext cx="834245" cy="834245"/>
            </a:xfrm>
            <a:prstGeom prst="rect">
              <a:avLst/>
            </a:prstGeom>
          </p:spPr>
        </p:pic>
        <p:pic>
          <p:nvPicPr>
            <p:cNvPr id="7" name="Image 6"/>
            <p:cNvPicPr>
              <a:picLocks noChangeAspect="1"/>
            </p:cNvPicPr>
            <p:nvPr/>
          </p:nvPicPr>
          <p:blipFill>
            <a:blip r:embed="rId3"/>
            <a:stretch>
              <a:fillRect/>
            </a:stretch>
          </p:blipFill>
          <p:spPr>
            <a:xfrm>
              <a:off x="2767550" y="3990112"/>
              <a:ext cx="1734163" cy="1662195"/>
            </a:xfrm>
            <a:prstGeom prst="rect">
              <a:avLst/>
            </a:prstGeom>
          </p:spPr>
        </p:pic>
        <p:pic>
          <p:nvPicPr>
            <p:cNvPr id="8" name="Image 7"/>
            <p:cNvPicPr>
              <a:picLocks noChangeAspect="1"/>
            </p:cNvPicPr>
            <p:nvPr/>
          </p:nvPicPr>
          <p:blipFill>
            <a:blip r:embed="rId4"/>
            <a:stretch>
              <a:fillRect/>
            </a:stretch>
          </p:blipFill>
          <p:spPr>
            <a:xfrm>
              <a:off x="5042863" y="3990112"/>
              <a:ext cx="1662195" cy="1662195"/>
            </a:xfrm>
            <a:prstGeom prst="rect">
              <a:avLst/>
            </a:prstGeom>
          </p:spPr>
        </p:pic>
        <p:pic>
          <p:nvPicPr>
            <p:cNvPr id="9" name="Image 8"/>
            <p:cNvPicPr>
              <a:picLocks noChangeAspect="1"/>
            </p:cNvPicPr>
            <p:nvPr/>
          </p:nvPicPr>
          <p:blipFill>
            <a:blip r:embed="rId5"/>
            <a:stretch>
              <a:fillRect/>
            </a:stretch>
          </p:blipFill>
          <p:spPr>
            <a:xfrm>
              <a:off x="7155062" y="3990112"/>
              <a:ext cx="1662196" cy="1662196"/>
            </a:xfrm>
            <a:prstGeom prst="rect">
              <a:avLst/>
            </a:prstGeom>
          </p:spPr>
        </p:pic>
      </p:grpSp>
    </p:spTree>
    <p:extLst>
      <p:ext uri="{BB962C8B-B14F-4D97-AF65-F5344CB8AC3E}">
        <p14:creationId xmlns:p14="http://schemas.microsoft.com/office/powerpoint/2010/main" val="2927472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Use </a:t>
            </a:r>
            <a:r>
              <a:rPr lang="fr-FR" b="1" dirty="0" err="1"/>
              <a:t>Galaxy</a:t>
            </a:r>
            <a:endParaRPr lang="fr-FR" b="1" dirty="0"/>
          </a:p>
        </p:txBody>
      </p:sp>
      <p:pic>
        <p:nvPicPr>
          <p:cNvPr id="5" name="Image 4">
            <a:extLst>
              <a:ext uri="{FF2B5EF4-FFF2-40B4-BE49-F238E27FC236}">
                <a16:creationId xmlns:a16="http://schemas.microsoft.com/office/drawing/2014/main" id="{9E10DF93-788E-614D-BD3F-547298E808E3}"/>
              </a:ext>
            </a:extLst>
          </p:cNvPr>
          <p:cNvPicPr>
            <a:picLocks noChangeAspect="1"/>
          </p:cNvPicPr>
          <p:nvPr/>
        </p:nvPicPr>
        <p:blipFill>
          <a:blip r:embed="rId2"/>
          <a:stretch>
            <a:fillRect/>
          </a:stretch>
        </p:blipFill>
        <p:spPr>
          <a:xfrm>
            <a:off x="1879471" y="1550773"/>
            <a:ext cx="8433058" cy="3244634"/>
          </a:xfrm>
          <a:prstGeom prst="rect">
            <a:avLst/>
          </a:prstGeom>
        </p:spPr>
      </p:pic>
      <p:sp>
        <p:nvSpPr>
          <p:cNvPr id="8" name="ZoneTexte 7">
            <a:extLst>
              <a:ext uri="{FF2B5EF4-FFF2-40B4-BE49-F238E27FC236}">
                <a16:creationId xmlns:a16="http://schemas.microsoft.com/office/drawing/2014/main" id="{8B170EE0-AC24-2D4F-82B6-3B7413954B82}"/>
              </a:ext>
            </a:extLst>
          </p:cNvPr>
          <p:cNvSpPr txBox="1"/>
          <p:nvPr/>
        </p:nvSpPr>
        <p:spPr>
          <a:xfrm>
            <a:off x="1879471" y="4823064"/>
            <a:ext cx="3304366" cy="307777"/>
          </a:xfrm>
          <a:prstGeom prst="rect">
            <a:avLst/>
          </a:prstGeom>
          <a:noFill/>
        </p:spPr>
        <p:txBody>
          <a:bodyPr wrap="none" rtlCol="0">
            <a:spAutoFit/>
          </a:bodyPr>
          <a:lstStyle/>
          <a:p>
            <a:r>
              <a:rPr lang="fr-FR" sz="1400" dirty="0"/>
              <a:t>* </a:t>
            </a:r>
            <a:r>
              <a:rPr lang="fr-FR" sz="1400" dirty="0" err="1"/>
              <a:t>TIaaS</a:t>
            </a:r>
            <a:r>
              <a:rPr lang="fr-FR" sz="1400" dirty="0"/>
              <a:t>: Training Infrastructure as a Service</a:t>
            </a:r>
          </a:p>
        </p:txBody>
      </p:sp>
      <p:sp>
        <p:nvSpPr>
          <p:cNvPr id="9" name="ZoneTexte 8">
            <a:extLst>
              <a:ext uri="{FF2B5EF4-FFF2-40B4-BE49-F238E27FC236}">
                <a16:creationId xmlns:a16="http://schemas.microsoft.com/office/drawing/2014/main" id="{084A097B-A735-BC4B-878F-AACC4B17A6D0}"/>
              </a:ext>
            </a:extLst>
          </p:cNvPr>
          <p:cNvSpPr txBox="1"/>
          <p:nvPr/>
        </p:nvSpPr>
        <p:spPr>
          <a:xfrm>
            <a:off x="1879472" y="5307228"/>
            <a:ext cx="6821355" cy="646331"/>
          </a:xfrm>
          <a:prstGeom prst="rect">
            <a:avLst/>
          </a:prstGeom>
          <a:noFill/>
        </p:spPr>
        <p:txBody>
          <a:bodyPr wrap="none" rtlCol="0">
            <a:spAutoFit/>
          </a:bodyPr>
          <a:lstStyle/>
          <a:p>
            <a:pPr marL="285750" indent="-285750">
              <a:buFont typeface="Arial" panose="020B0604020202020204" pitchFamily="34" charset="0"/>
              <a:buChar char="•"/>
            </a:pPr>
            <a:r>
              <a:rPr lang="fr-FR" dirty="0">
                <a:hlinkClick r:id="rId3"/>
              </a:rPr>
              <a:t>https://galaxyproject.org/use/</a:t>
            </a:r>
            <a:endParaRPr lang="fr-FR" dirty="0"/>
          </a:p>
          <a:p>
            <a:pPr marL="742950" lvl="1" indent="-285750">
              <a:buFont typeface="Arial" panose="020B0604020202020204" pitchFamily="34" charset="0"/>
              <a:buChar char="•"/>
            </a:pPr>
            <a:r>
              <a:rPr lang="fr-FR" dirty="0"/>
              <a:t>171 </a:t>
            </a:r>
            <a:r>
              <a:rPr lang="fr-FR" dirty="0" err="1"/>
              <a:t>resources</a:t>
            </a:r>
            <a:r>
              <a:rPr lang="fr-FR" dirty="0"/>
              <a:t> for </a:t>
            </a:r>
            <a:r>
              <a:rPr lang="fr-FR" dirty="0" err="1"/>
              <a:t>using</a:t>
            </a:r>
            <a:r>
              <a:rPr lang="fr-FR" dirty="0"/>
              <a:t> </a:t>
            </a:r>
            <a:r>
              <a:rPr lang="fr-FR" dirty="0" err="1"/>
              <a:t>Galaxy</a:t>
            </a:r>
            <a:r>
              <a:rPr lang="fr-FR" dirty="0"/>
              <a:t> (</a:t>
            </a:r>
            <a:r>
              <a:rPr lang="en-US" dirty="0"/>
              <a:t>Last Update on: 2021, June 7</a:t>
            </a:r>
            <a:r>
              <a:rPr lang="en-US" baseline="30000" dirty="0"/>
              <a:t>th</a:t>
            </a:r>
            <a:r>
              <a:rPr lang="fr-FR" dirty="0"/>
              <a:t>)</a:t>
            </a:r>
            <a:endParaRPr lang="en-US" dirty="0"/>
          </a:p>
        </p:txBody>
      </p:sp>
    </p:spTree>
    <p:extLst>
      <p:ext uri="{BB962C8B-B14F-4D97-AF65-F5344CB8AC3E}">
        <p14:creationId xmlns:p14="http://schemas.microsoft.com/office/powerpoint/2010/main" val="125667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Guidelines</a:t>
            </a:r>
          </a:p>
        </p:txBody>
      </p:sp>
      <p:sp>
        <p:nvSpPr>
          <p:cNvPr id="3" name="Espace réservé du contenu 2"/>
          <p:cNvSpPr>
            <a:spLocks noGrp="1"/>
          </p:cNvSpPr>
          <p:nvPr>
            <p:ph idx="1"/>
          </p:nvPr>
        </p:nvSpPr>
        <p:spPr/>
        <p:txBody>
          <a:bodyPr/>
          <a:lstStyle/>
          <a:p>
            <a:r>
              <a:rPr lang="en-US" dirty="0"/>
              <a:t>Analyzing biological data with informatics tools</a:t>
            </a:r>
          </a:p>
          <a:p>
            <a:r>
              <a:rPr lang="en-US" dirty="0"/>
              <a:t>Presentation of the Galaxy project</a:t>
            </a:r>
          </a:p>
          <a:p>
            <a:r>
              <a:rPr lang="en-US" dirty="0"/>
              <a:t>Description of the main features of the Galaxy platform</a:t>
            </a:r>
          </a:p>
        </p:txBody>
      </p:sp>
      <p:sp>
        <p:nvSpPr>
          <p:cNvPr id="5" name="Espace réservé du numéro de diapositive 4"/>
          <p:cNvSpPr>
            <a:spLocks noGrp="1"/>
          </p:cNvSpPr>
          <p:nvPr>
            <p:ph type="sldNum" sz="quarter" idx="12"/>
          </p:nvPr>
        </p:nvSpPr>
        <p:spPr/>
        <p:txBody>
          <a:bodyPr/>
          <a:lstStyle/>
          <a:p>
            <a:fld id="{D6305B4F-327D-7A42-8964-F10526815F64}" type="slidenum">
              <a:rPr lang="en-US" smtClean="0"/>
              <a:t>2</a:t>
            </a:fld>
            <a:endParaRPr lang="en-US"/>
          </a:p>
        </p:txBody>
      </p:sp>
    </p:spTree>
    <p:extLst>
      <p:ext uri="{BB962C8B-B14F-4D97-AF65-F5344CB8AC3E}">
        <p14:creationId xmlns:p14="http://schemas.microsoft.com/office/powerpoint/2010/main" val="46426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clrChange>
              <a:clrFrom>
                <a:srgbClr val="FDFFFF"/>
              </a:clrFrom>
              <a:clrTo>
                <a:srgbClr val="FDFFFF">
                  <a:alpha val="0"/>
                </a:srgbClr>
              </a:clrTo>
            </a:clrChange>
          </a:blip>
          <a:stretch>
            <a:fillRect/>
          </a:stretch>
        </p:blipFill>
        <p:spPr>
          <a:xfrm>
            <a:off x="2685109" y="1928553"/>
            <a:ext cx="797251" cy="1176483"/>
          </a:xfrm>
          <a:prstGeom prst="rect">
            <a:avLst/>
          </a:prstGeom>
        </p:spPr>
      </p:pic>
      <p:pic>
        <p:nvPicPr>
          <p:cNvPr id="8" name="Image 7"/>
          <p:cNvPicPr>
            <a:picLocks noChangeAspect="1"/>
          </p:cNvPicPr>
          <p:nvPr/>
        </p:nvPicPr>
        <p:blipFill>
          <a:blip r:embed="rId3"/>
          <a:stretch>
            <a:fillRect/>
          </a:stretch>
        </p:blipFill>
        <p:spPr>
          <a:xfrm>
            <a:off x="3775330" y="2207917"/>
            <a:ext cx="1269362" cy="808597"/>
          </a:xfrm>
          <a:prstGeom prst="rect">
            <a:avLst/>
          </a:prstGeom>
        </p:spPr>
      </p:pic>
      <p:pic>
        <p:nvPicPr>
          <p:cNvPr id="9" name="Image 8"/>
          <p:cNvPicPr>
            <a:picLocks noChangeAspect="1"/>
          </p:cNvPicPr>
          <p:nvPr/>
        </p:nvPicPr>
        <p:blipFill>
          <a:blip r:embed="rId4"/>
          <a:stretch>
            <a:fillRect/>
          </a:stretch>
        </p:blipFill>
        <p:spPr>
          <a:xfrm>
            <a:off x="5147760" y="2139160"/>
            <a:ext cx="396402" cy="396402"/>
          </a:xfrm>
          <a:prstGeom prst="rect">
            <a:avLst/>
          </a:prstGeom>
        </p:spPr>
      </p:pic>
      <p:pic>
        <p:nvPicPr>
          <p:cNvPr id="11" name="Image 10"/>
          <p:cNvPicPr>
            <a:picLocks noChangeAspect="1"/>
          </p:cNvPicPr>
          <p:nvPr/>
        </p:nvPicPr>
        <p:blipFill>
          <a:blip r:embed="rId5"/>
          <a:stretch>
            <a:fillRect/>
          </a:stretch>
        </p:blipFill>
        <p:spPr>
          <a:xfrm>
            <a:off x="5377338" y="2535102"/>
            <a:ext cx="333648" cy="368205"/>
          </a:xfrm>
          <a:prstGeom prst="rect">
            <a:avLst/>
          </a:prstGeom>
        </p:spPr>
      </p:pic>
      <p:sp>
        <p:nvSpPr>
          <p:cNvPr id="31" name="Rectangle 30"/>
          <p:cNvSpPr/>
          <p:nvPr/>
        </p:nvSpPr>
        <p:spPr>
          <a:xfrm>
            <a:off x="2023961" y="1748577"/>
            <a:ext cx="4314033" cy="14684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ZoneTexte 31"/>
          <p:cNvSpPr txBox="1"/>
          <p:nvPr/>
        </p:nvSpPr>
        <p:spPr>
          <a:xfrm>
            <a:off x="1811145" y="1547281"/>
            <a:ext cx="2880331" cy="369332"/>
          </a:xfrm>
          <a:prstGeom prst="rect">
            <a:avLst/>
          </a:prstGeom>
          <a:solidFill>
            <a:srgbClr val="FFFFFF"/>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Your research institute</a:t>
            </a:r>
          </a:p>
        </p:txBody>
      </p:sp>
      <p:sp>
        <p:nvSpPr>
          <p:cNvPr id="34" name="ZoneTexte 33"/>
          <p:cNvSpPr txBox="1"/>
          <p:nvPr/>
        </p:nvSpPr>
        <p:spPr>
          <a:xfrm>
            <a:off x="6567572" y="2083349"/>
            <a:ext cx="3218789" cy="830997"/>
          </a:xfrm>
          <a:prstGeom prst="rect">
            <a:avLst/>
          </a:prstGeom>
          <a:noFill/>
        </p:spPr>
        <p:txBody>
          <a:bodyPr wrap="square" rtlCol="0">
            <a:spAutoFit/>
          </a:bodyPr>
          <a:lstStyle/>
          <a:p>
            <a:r>
              <a:rPr lang="en-US" sz="1600" dirty="0"/>
              <a:t>Connect to Galaxy web site through a web browser </a:t>
            </a:r>
          </a:p>
          <a:p>
            <a:r>
              <a:rPr lang="en-US" sz="1600" dirty="0"/>
              <a:t>(</a:t>
            </a:r>
            <a:r>
              <a:rPr lang="en-US" sz="1600" dirty="0">
                <a:hlinkClick r:id="rId6"/>
              </a:rPr>
              <a:t>https://usegalaxy.org/</a:t>
            </a:r>
            <a:r>
              <a:rPr lang="en-US" sz="1600" dirty="0"/>
              <a:t>)</a:t>
            </a:r>
          </a:p>
        </p:txBody>
      </p:sp>
      <p:sp>
        <p:nvSpPr>
          <p:cNvPr id="35" name="ZoneTexte 34"/>
          <p:cNvSpPr txBox="1"/>
          <p:nvPr/>
        </p:nvSpPr>
        <p:spPr>
          <a:xfrm>
            <a:off x="7681095" y="5498339"/>
            <a:ext cx="1540921" cy="338554"/>
          </a:xfrm>
          <a:prstGeom prst="rect">
            <a:avLst/>
          </a:prstGeom>
          <a:noFill/>
        </p:spPr>
        <p:txBody>
          <a:bodyPr wrap="square" rtlCol="0">
            <a:spAutoFit/>
          </a:bodyPr>
          <a:lstStyle/>
          <a:p>
            <a:r>
              <a:rPr lang="en-US" sz="1600" dirty="0"/>
              <a:t>Run analyses</a:t>
            </a:r>
          </a:p>
        </p:txBody>
      </p:sp>
      <p:sp>
        <p:nvSpPr>
          <p:cNvPr id="4" name="Titre 3"/>
          <p:cNvSpPr>
            <a:spLocks noGrp="1"/>
          </p:cNvSpPr>
          <p:nvPr>
            <p:ph type="title"/>
          </p:nvPr>
        </p:nvSpPr>
        <p:spPr/>
        <p:txBody>
          <a:bodyPr/>
          <a:lstStyle/>
          <a:p>
            <a:r>
              <a:rPr lang="en-US" b="1" dirty="0"/>
              <a:t>Galaxy public servers</a:t>
            </a:r>
            <a:endParaRPr lang="fr-FR" b="1" dirty="0"/>
          </a:p>
        </p:txBody>
      </p:sp>
      <p:pic>
        <p:nvPicPr>
          <p:cNvPr id="38" name="Image 37"/>
          <p:cNvPicPr>
            <a:picLocks noChangeAspect="1"/>
          </p:cNvPicPr>
          <p:nvPr/>
        </p:nvPicPr>
        <p:blipFill>
          <a:blip r:embed="rId7"/>
          <a:stretch>
            <a:fillRect/>
          </a:stretch>
        </p:blipFill>
        <p:spPr>
          <a:xfrm>
            <a:off x="5710986" y="2164917"/>
            <a:ext cx="342610" cy="333930"/>
          </a:xfrm>
          <a:prstGeom prst="rect">
            <a:avLst/>
          </a:prstGeom>
        </p:spPr>
      </p:pic>
      <p:sp>
        <p:nvSpPr>
          <p:cNvPr id="56" name="Flèche vers le haut 55"/>
          <p:cNvSpPr/>
          <p:nvPr/>
        </p:nvSpPr>
        <p:spPr>
          <a:xfrm>
            <a:off x="4781176" y="3249299"/>
            <a:ext cx="133279" cy="1410528"/>
          </a:xfrm>
          <a:prstGeom prst="upArrow">
            <a:avLst/>
          </a:prstGeom>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èche vers le haut 56"/>
          <p:cNvSpPr/>
          <p:nvPr/>
        </p:nvSpPr>
        <p:spPr>
          <a:xfrm flipH="1" flipV="1">
            <a:off x="5008283" y="3278306"/>
            <a:ext cx="128329" cy="1381520"/>
          </a:xfrm>
          <a:prstGeom prst="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8" name="ZoneTexte 57"/>
          <p:cNvSpPr txBox="1"/>
          <p:nvPr/>
        </p:nvSpPr>
        <p:spPr>
          <a:xfrm>
            <a:off x="5144176" y="3711162"/>
            <a:ext cx="1936666" cy="584775"/>
          </a:xfrm>
          <a:prstGeom prst="rect">
            <a:avLst/>
          </a:prstGeom>
          <a:noFill/>
        </p:spPr>
        <p:txBody>
          <a:bodyPr wrap="square" rtlCol="0">
            <a:spAutoFit/>
          </a:bodyPr>
          <a:lstStyle/>
          <a:p>
            <a:r>
              <a:rPr lang="en-US" sz="1600" dirty="0"/>
              <a:t>Download and upload of the data</a:t>
            </a:r>
          </a:p>
        </p:txBody>
      </p:sp>
      <p:pic>
        <p:nvPicPr>
          <p:cNvPr id="60" name="Image 59"/>
          <p:cNvPicPr>
            <a:picLocks noChangeAspect="1"/>
          </p:cNvPicPr>
          <p:nvPr/>
        </p:nvPicPr>
        <p:blipFill>
          <a:blip r:embed="rId8"/>
          <a:stretch>
            <a:fillRect/>
          </a:stretch>
        </p:blipFill>
        <p:spPr>
          <a:xfrm>
            <a:off x="4671796" y="4687318"/>
            <a:ext cx="540798" cy="581503"/>
          </a:xfrm>
          <a:prstGeom prst="rect">
            <a:avLst/>
          </a:prstGeom>
        </p:spPr>
      </p:pic>
      <p:pic>
        <p:nvPicPr>
          <p:cNvPr id="61" name="Image 60"/>
          <p:cNvPicPr>
            <a:picLocks noChangeAspect="1"/>
          </p:cNvPicPr>
          <p:nvPr/>
        </p:nvPicPr>
        <p:blipFill>
          <a:blip r:embed="rId8"/>
          <a:stretch>
            <a:fillRect/>
          </a:stretch>
        </p:blipFill>
        <p:spPr>
          <a:xfrm>
            <a:off x="2436596" y="5498340"/>
            <a:ext cx="495460" cy="532753"/>
          </a:xfrm>
          <a:prstGeom prst="rect">
            <a:avLst/>
          </a:prstGeom>
        </p:spPr>
      </p:pic>
      <p:pic>
        <p:nvPicPr>
          <p:cNvPr id="62" name="Image 61"/>
          <p:cNvPicPr>
            <a:picLocks noChangeAspect="1"/>
          </p:cNvPicPr>
          <p:nvPr/>
        </p:nvPicPr>
        <p:blipFill>
          <a:blip r:embed="rId8"/>
          <a:stretch>
            <a:fillRect/>
          </a:stretch>
        </p:blipFill>
        <p:spPr>
          <a:xfrm>
            <a:off x="3902573" y="5498340"/>
            <a:ext cx="495460" cy="532753"/>
          </a:xfrm>
          <a:prstGeom prst="rect">
            <a:avLst/>
          </a:prstGeom>
        </p:spPr>
      </p:pic>
      <p:pic>
        <p:nvPicPr>
          <p:cNvPr id="63" name="Image 62"/>
          <p:cNvPicPr>
            <a:picLocks noChangeAspect="1"/>
          </p:cNvPicPr>
          <p:nvPr/>
        </p:nvPicPr>
        <p:blipFill>
          <a:blip r:embed="rId8"/>
          <a:stretch>
            <a:fillRect/>
          </a:stretch>
        </p:blipFill>
        <p:spPr>
          <a:xfrm>
            <a:off x="5453539" y="5498340"/>
            <a:ext cx="495460" cy="532753"/>
          </a:xfrm>
          <a:prstGeom prst="rect">
            <a:avLst/>
          </a:prstGeom>
        </p:spPr>
      </p:pic>
      <p:pic>
        <p:nvPicPr>
          <p:cNvPr id="64" name="Image 63"/>
          <p:cNvPicPr>
            <a:picLocks noChangeAspect="1"/>
          </p:cNvPicPr>
          <p:nvPr/>
        </p:nvPicPr>
        <p:blipFill>
          <a:blip r:embed="rId8"/>
          <a:stretch>
            <a:fillRect/>
          </a:stretch>
        </p:blipFill>
        <p:spPr>
          <a:xfrm>
            <a:off x="7070175" y="5498340"/>
            <a:ext cx="495460" cy="532753"/>
          </a:xfrm>
          <a:prstGeom prst="rect">
            <a:avLst/>
          </a:prstGeom>
        </p:spPr>
      </p:pic>
      <p:cxnSp>
        <p:nvCxnSpPr>
          <p:cNvPr id="65" name="Connecteur en angle 64"/>
          <p:cNvCxnSpPr>
            <a:stCxn id="72" idx="2"/>
            <a:endCxn id="73" idx="0"/>
          </p:cNvCxnSpPr>
          <p:nvPr/>
        </p:nvCxnSpPr>
        <p:spPr>
          <a:xfrm rot="5400000">
            <a:off x="3698503" y="4254646"/>
            <a:ext cx="229519" cy="2257869"/>
          </a:xfrm>
          <a:prstGeom prst="bentConnector3">
            <a:avLst>
              <a:gd name="adj1" fmla="val 50000"/>
            </a:avLst>
          </a:prstGeom>
        </p:spPr>
        <p:style>
          <a:lnRef idx="3">
            <a:schemeClr val="accent2"/>
          </a:lnRef>
          <a:fillRef idx="0">
            <a:schemeClr val="accent2"/>
          </a:fillRef>
          <a:effectRef idx="2">
            <a:schemeClr val="accent2"/>
          </a:effectRef>
          <a:fontRef idx="minor">
            <a:schemeClr val="tx1"/>
          </a:fontRef>
        </p:style>
      </p:cxnSp>
      <p:cxnSp>
        <p:nvCxnSpPr>
          <p:cNvPr id="66" name="Connecteur en angle 65"/>
          <p:cNvCxnSpPr>
            <a:stCxn id="72" idx="2"/>
            <a:endCxn id="74" idx="0"/>
          </p:cNvCxnSpPr>
          <p:nvPr/>
        </p:nvCxnSpPr>
        <p:spPr>
          <a:xfrm rot="5400000">
            <a:off x="4431491" y="4987633"/>
            <a:ext cx="229519" cy="791892"/>
          </a:xfrm>
          <a:prstGeom prst="bentConnector3">
            <a:avLst/>
          </a:prstGeom>
        </p:spPr>
        <p:style>
          <a:lnRef idx="3">
            <a:schemeClr val="accent2"/>
          </a:lnRef>
          <a:fillRef idx="0">
            <a:schemeClr val="accent2"/>
          </a:fillRef>
          <a:effectRef idx="2">
            <a:schemeClr val="accent2"/>
          </a:effectRef>
          <a:fontRef idx="minor">
            <a:schemeClr val="tx1"/>
          </a:fontRef>
        </p:style>
      </p:cxnSp>
      <p:cxnSp>
        <p:nvCxnSpPr>
          <p:cNvPr id="67" name="Connecteur en angle 66"/>
          <p:cNvCxnSpPr>
            <a:stCxn id="72" idx="2"/>
            <a:endCxn id="75" idx="0"/>
          </p:cNvCxnSpPr>
          <p:nvPr/>
        </p:nvCxnSpPr>
        <p:spPr>
          <a:xfrm rot="16200000" flipH="1">
            <a:off x="5206974" y="5004042"/>
            <a:ext cx="229519" cy="759074"/>
          </a:xfrm>
          <a:prstGeom prst="bentConnector3">
            <a:avLst/>
          </a:prstGeom>
        </p:spPr>
        <p:style>
          <a:lnRef idx="3">
            <a:schemeClr val="accent2"/>
          </a:lnRef>
          <a:fillRef idx="0">
            <a:schemeClr val="accent2"/>
          </a:fillRef>
          <a:effectRef idx="2">
            <a:schemeClr val="accent2"/>
          </a:effectRef>
          <a:fontRef idx="minor">
            <a:schemeClr val="tx1"/>
          </a:fontRef>
        </p:style>
      </p:cxnSp>
      <p:cxnSp>
        <p:nvCxnSpPr>
          <p:cNvPr id="68" name="Connecteur en angle 67"/>
          <p:cNvCxnSpPr>
            <a:stCxn id="72" idx="2"/>
            <a:endCxn id="76" idx="0"/>
          </p:cNvCxnSpPr>
          <p:nvPr/>
        </p:nvCxnSpPr>
        <p:spPr>
          <a:xfrm rot="16200000" flipH="1">
            <a:off x="6015292" y="4195724"/>
            <a:ext cx="229519" cy="2375710"/>
          </a:xfrm>
          <a:prstGeom prst="bentConnector3">
            <a:avLst/>
          </a:prstGeom>
        </p:spPr>
        <p:style>
          <a:lnRef idx="3">
            <a:schemeClr val="accent2"/>
          </a:lnRef>
          <a:fillRef idx="0">
            <a:schemeClr val="accent2"/>
          </a:fillRef>
          <a:effectRef idx="2">
            <a:schemeClr val="accent2"/>
          </a:effectRef>
          <a:fontRef idx="minor">
            <a:schemeClr val="tx1"/>
          </a:fontRef>
        </p:style>
      </p:cxnSp>
      <p:sp>
        <p:nvSpPr>
          <p:cNvPr id="69" name="Rectangle 68"/>
          <p:cNvSpPr/>
          <p:nvPr/>
        </p:nvSpPr>
        <p:spPr>
          <a:xfrm>
            <a:off x="1981201" y="4687317"/>
            <a:ext cx="5670481" cy="14684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ZoneTexte 69"/>
          <p:cNvSpPr txBox="1"/>
          <p:nvPr/>
        </p:nvSpPr>
        <p:spPr>
          <a:xfrm>
            <a:off x="1659485" y="4854634"/>
            <a:ext cx="3044015" cy="369332"/>
          </a:xfrm>
          <a:prstGeom prst="rect">
            <a:avLst/>
          </a:prstGeom>
          <a:solidFill>
            <a:srgbClr val="FFFFFF"/>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Remote instance of Galaxy</a:t>
            </a:r>
          </a:p>
        </p:txBody>
      </p:sp>
      <p:pic>
        <p:nvPicPr>
          <p:cNvPr id="71" name="Image 70"/>
          <p:cNvPicPr>
            <a:picLocks noChangeAspect="1"/>
          </p:cNvPicPr>
          <p:nvPr/>
        </p:nvPicPr>
        <p:blipFill>
          <a:blip r:embed="rId8"/>
          <a:stretch>
            <a:fillRect/>
          </a:stretch>
        </p:blipFill>
        <p:spPr>
          <a:xfrm>
            <a:off x="3181492" y="5498340"/>
            <a:ext cx="495460" cy="532753"/>
          </a:xfrm>
          <a:prstGeom prst="rect">
            <a:avLst/>
          </a:prstGeom>
        </p:spPr>
      </p:pic>
      <p:pic>
        <p:nvPicPr>
          <p:cNvPr id="72" name="Image 71"/>
          <p:cNvPicPr>
            <a:picLocks noChangeAspect="1"/>
          </p:cNvPicPr>
          <p:nvPr/>
        </p:nvPicPr>
        <p:blipFill>
          <a:blip r:embed="rId8"/>
          <a:stretch>
            <a:fillRect/>
          </a:stretch>
        </p:blipFill>
        <p:spPr>
          <a:xfrm>
            <a:off x="4648716" y="5498340"/>
            <a:ext cx="495460" cy="532753"/>
          </a:xfrm>
          <a:prstGeom prst="rect">
            <a:avLst/>
          </a:prstGeom>
        </p:spPr>
      </p:pic>
      <p:pic>
        <p:nvPicPr>
          <p:cNvPr id="73" name="Image 72"/>
          <p:cNvPicPr>
            <a:picLocks noChangeAspect="1"/>
          </p:cNvPicPr>
          <p:nvPr/>
        </p:nvPicPr>
        <p:blipFill>
          <a:blip r:embed="rId8"/>
          <a:stretch>
            <a:fillRect/>
          </a:stretch>
        </p:blipFill>
        <p:spPr>
          <a:xfrm>
            <a:off x="6295233" y="5498340"/>
            <a:ext cx="495460" cy="532753"/>
          </a:xfrm>
          <a:prstGeom prst="rect">
            <a:avLst/>
          </a:prstGeom>
        </p:spPr>
      </p:pic>
      <p:cxnSp>
        <p:nvCxnSpPr>
          <p:cNvPr id="74" name="Connecteur en angle 73"/>
          <p:cNvCxnSpPr>
            <a:stCxn id="72" idx="2"/>
          </p:cNvCxnSpPr>
          <p:nvPr/>
        </p:nvCxnSpPr>
        <p:spPr>
          <a:xfrm rot="5400000">
            <a:off x="4070951" y="4627094"/>
            <a:ext cx="229519" cy="1512973"/>
          </a:xfrm>
          <a:prstGeom prst="bentConnector3">
            <a:avLst/>
          </a:prstGeom>
        </p:spPr>
        <p:style>
          <a:lnRef idx="3">
            <a:schemeClr val="accent2"/>
          </a:lnRef>
          <a:fillRef idx="0">
            <a:schemeClr val="accent2"/>
          </a:fillRef>
          <a:effectRef idx="2">
            <a:schemeClr val="accent2"/>
          </a:effectRef>
          <a:fontRef idx="minor">
            <a:schemeClr val="tx1"/>
          </a:fontRef>
        </p:style>
      </p:cxnSp>
      <p:cxnSp>
        <p:nvCxnSpPr>
          <p:cNvPr id="75" name="Connecteur en angle 74"/>
          <p:cNvCxnSpPr>
            <a:stCxn id="72" idx="2"/>
          </p:cNvCxnSpPr>
          <p:nvPr/>
        </p:nvCxnSpPr>
        <p:spPr>
          <a:xfrm rot="16200000" flipH="1">
            <a:off x="5627821" y="4583195"/>
            <a:ext cx="229519" cy="1600768"/>
          </a:xfrm>
          <a:prstGeom prst="bentConnector3">
            <a:avLst/>
          </a:prstGeom>
        </p:spPr>
        <p:style>
          <a:lnRef idx="3">
            <a:schemeClr val="accent2"/>
          </a:lnRef>
          <a:fillRef idx="0">
            <a:schemeClr val="accent2"/>
          </a:fillRef>
          <a:effectRef idx="2">
            <a:schemeClr val="accent2"/>
          </a:effectRef>
          <a:fontRef idx="minor">
            <a:schemeClr val="tx1"/>
          </a:fontRef>
        </p:style>
      </p:cxnSp>
      <p:cxnSp>
        <p:nvCxnSpPr>
          <p:cNvPr id="76" name="Connecteur en angle 75"/>
          <p:cNvCxnSpPr>
            <a:stCxn id="72" idx="2"/>
          </p:cNvCxnSpPr>
          <p:nvPr/>
        </p:nvCxnSpPr>
        <p:spPr>
          <a:xfrm rot="5400000">
            <a:off x="4804563" y="5360706"/>
            <a:ext cx="229519" cy="45749"/>
          </a:xfrm>
          <a:prstGeom prst="bentConnector3">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3920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èche vers le haut 11"/>
          <p:cNvSpPr/>
          <p:nvPr/>
        </p:nvSpPr>
        <p:spPr>
          <a:xfrm>
            <a:off x="4781176" y="3249299"/>
            <a:ext cx="133279" cy="1410528"/>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Flèche vers le haut 12"/>
          <p:cNvSpPr/>
          <p:nvPr/>
        </p:nvSpPr>
        <p:spPr>
          <a:xfrm flipH="1" flipV="1">
            <a:off x="5008283" y="3278306"/>
            <a:ext cx="128329" cy="1381520"/>
          </a:xfrm>
          <a:prstGeom prst="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2">
            <a:clrChange>
              <a:clrFrom>
                <a:srgbClr val="FEFEFE"/>
              </a:clrFrom>
              <a:clrTo>
                <a:srgbClr val="FEFEFE">
                  <a:alpha val="0"/>
                </a:srgbClr>
              </a:clrTo>
            </a:clrChange>
          </a:blip>
          <a:stretch>
            <a:fillRect/>
          </a:stretch>
        </p:blipFill>
        <p:spPr>
          <a:xfrm>
            <a:off x="4671796" y="4687318"/>
            <a:ext cx="540798" cy="581503"/>
          </a:xfrm>
          <a:prstGeom prst="rect">
            <a:avLst/>
          </a:prstGeom>
        </p:spPr>
      </p:pic>
      <p:pic>
        <p:nvPicPr>
          <p:cNvPr id="15" name="Image 14"/>
          <p:cNvPicPr>
            <a:picLocks noChangeAspect="1"/>
          </p:cNvPicPr>
          <p:nvPr/>
        </p:nvPicPr>
        <p:blipFill>
          <a:blip r:embed="rId2">
            <a:clrChange>
              <a:clrFrom>
                <a:srgbClr val="FEFEFE"/>
              </a:clrFrom>
              <a:clrTo>
                <a:srgbClr val="FEFEFE">
                  <a:alpha val="0"/>
                </a:srgbClr>
              </a:clrTo>
            </a:clrChange>
          </a:blip>
          <a:stretch>
            <a:fillRect/>
          </a:stretch>
        </p:blipFill>
        <p:spPr>
          <a:xfrm>
            <a:off x="2436596" y="5498340"/>
            <a:ext cx="495460" cy="532753"/>
          </a:xfrm>
          <a:prstGeom prst="rect">
            <a:avLst/>
          </a:prstGeom>
        </p:spPr>
      </p:pic>
      <p:pic>
        <p:nvPicPr>
          <p:cNvPr id="16" name="Image 15"/>
          <p:cNvPicPr>
            <a:picLocks noChangeAspect="1"/>
          </p:cNvPicPr>
          <p:nvPr/>
        </p:nvPicPr>
        <p:blipFill>
          <a:blip r:embed="rId2">
            <a:clrChange>
              <a:clrFrom>
                <a:srgbClr val="FEFEFE"/>
              </a:clrFrom>
              <a:clrTo>
                <a:srgbClr val="FEFEFE">
                  <a:alpha val="0"/>
                </a:srgbClr>
              </a:clrTo>
            </a:clrChange>
          </a:blip>
          <a:stretch>
            <a:fillRect/>
          </a:stretch>
        </p:blipFill>
        <p:spPr>
          <a:xfrm>
            <a:off x="3902573" y="5498340"/>
            <a:ext cx="495460" cy="532753"/>
          </a:xfrm>
          <a:prstGeom prst="rect">
            <a:avLst/>
          </a:prstGeom>
        </p:spPr>
      </p:pic>
      <p:pic>
        <p:nvPicPr>
          <p:cNvPr id="17" name="Image 16"/>
          <p:cNvPicPr>
            <a:picLocks noChangeAspect="1"/>
          </p:cNvPicPr>
          <p:nvPr/>
        </p:nvPicPr>
        <p:blipFill>
          <a:blip r:embed="rId2">
            <a:clrChange>
              <a:clrFrom>
                <a:srgbClr val="FEFEFE"/>
              </a:clrFrom>
              <a:clrTo>
                <a:srgbClr val="FEFEFE">
                  <a:alpha val="0"/>
                </a:srgbClr>
              </a:clrTo>
            </a:clrChange>
          </a:blip>
          <a:stretch>
            <a:fillRect/>
          </a:stretch>
        </p:blipFill>
        <p:spPr>
          <a:xfrm>
            <a:off x="5453539" y="5498340"/>
            <a:ext cx="495460" cy="532753"/>
          </a:xfrm>
          <a:prstGeom prst="rect">
            <a:avLst/>
          </a:prstGeom>
        </p:spPr>
      </p:pic>
      <p:pic>
        <p:nvPicPr>
          <p:cNvPr id="18" name="Image 17"/>
          <p:cNvPicPr>
            <a:picLocks noChangeAspect="1"/>
          </p:cNvPicPr>
          <p:nvPr/>
        </p:nvPicPr>
        <p:blipFill>
          <a:blip r:embed="rId2">
            <a:clrChange>
              <a:clrFrom>
                <a:srgbClr val="FEFEFE"/>
              </a:clrFrom>
              <a:clrTo>
                <a:srgbClr val="FEFEFE">
                  <a:alpha val="0"/>
                </a:srgbClr>
              </a:clrTo>
            </a:clrChange>
          </a:blip>
          <a:stretch>
            <a:fillRect/>
          </a:stretch>
        </p:blipFill>
        <p:spPr>
          <a:xfrm>
            <a:off x="7070175" y="5498340"/>
            <a:ext cx="495460" cy="532753"/>
          </a:xfrm>
          <a:prstGeom prst="rect">
            <a:avLst/>
          </a:prstGeom>
        </p:spPr>
      </p:pic>
      <p:cxnSp>
        <p:nvCxnSpPr>
          <p:cNvPr id="19" name="Connecteur en angle 18"/>
          <p:cNvCxnSpPr>
            <a:stCxn id="14" idx="2"/>
            <a:endCxn id="15" idx="0"/>
          </p:cNvCxnSpPr>
          <p:nvPr/>
        </p:nvCxnSpPr>
        <p:spPr>
          <a:xfrm rot="5400000">
            <a:off x="3698503" y="4254646"/>
            <a:ext cx="229519" cy="2257869"/>
          </a:xfrm>
          <a:prstGeom prst="bentConnector3">
            <a:avLst>
              <a:gd name="adj1" fmla="val 50000"/>
            </a:avLst>
          </a:prstGeom>
        </p:spPr>
        <p:style>
          <a:lnRef idx="3">
            <a:schemeClr val="accent2"/>
          </a:lnRef>
          <a:fillRef idx="0">
            <a:schemeClr val="accent2"/>
          </a:fillRef>
          <a:effectRef idx="2">
            <a:schemeClr val="accent2"/>
          </a:effectRef>
          <a:fontRef idx="minor">
            <a:schemeClr val="tx1"/>
          </a:fontRef>
        </p:style>
      </p:cxnSp>
      <p:cxnSp>
        <p:nvCxnSpPr>
          <p:cNvPr id="20" name="Connecteur en angle 19"/>
          <p:cNvCxnSpPr>
            <a:stCxn id="14" idx="2"/>
            <a:endCxn id="16" idx="0"/>
          </p:cNvCxnSpPr>
          <p:nvPr/>
        </p:nvCxnSpPr>
        <p:spPr>
          <a:xfrm rot="5400000">
            <a:off x="4431491" y="4987633"/>
            <a:ext cx="229519" cy="791892"/>
          </a:xfrm>
          <a:prstGeom prst="bentConnector3">
            <a:avLst/>
          </a:prstGeom>
        </p:spPr>
        <p:style>
          <a:lnRef idx="3">
            <a:schemeClr val="accent2"/>
          </a:lnRef>
          <a:fillRef idx="0">
            <a:schemeClr val="accent2"/>
          </a:fillRef>
          <a:effectRef idx="2">
            <a:schemeClr val="accent2"/>
          </a:effectRef>
          <a:fontRef idx="minor">
            <a:schemeClr val="tx1"/>
          </a:fontRef>
        </p:style>
      </p:cxnSp>
      <p:cxnSp>
        <p:nvCxnSpPr>
          <p:cNvPr id="21" name="Connecteur en angle 20"/>
          <p:cNvCxnSpPr>
            <a:stCxn id="14" idx="2"/>
            <a:endCxn id="17" idx="0"/>
          </p:cNvCxnSpPr>
          <p:nvPr/>
        </p:nvCxnSpPr>
        <p:spPr>
          <a:xfrm rot="16200000" flipH="1">
            <a:off x="5206974" y="5004042"/>
            <a:ext cx="229519" cy="759074"/>
          </a:xfrm>
          <a:prstGeom prst="bentConnector3">
            <a:avLst/>
          </a:prstGeom>
        </p:spPr>
        <p:style>
          <a:lnRef idx="3">
            <a:schemeClr val="accent2"/>
          </a:lnRef>
          <a:fillRef idx="0">
            <a:schemeClr val="accent2"/>
          </a:fillRef>
          <a:effectRef idx="2">
            <a:schemeClr val="accent2"/>
          </a:effectRef>
          <a:fontRef idx="minor">
            <a:schemeClr val="tx1"/>
          </a:fontRef>
        </p:style>
      </p:cxnSp>
      <p:cxnSp>
        <p:nvCxnSpPr>
          <p:cNvPr id="22" name="Connecteur en angle 21"/>
          <p:cNvCxnSpPr>
            <a:stCxn id="14" idx="2"/>
            <a:endCxn id="18" idx="0"/>
          </p:cNvCxnSpPr>
          <p:nvPr/>
        </p:nvCxnSpPr>
        <p:spPr>
          <a:xfrm rot="16200000" flipH="1">
            <a:off x="6015292" y="4195724"/>
            <a:ext cx="229519" cy="2375710"/>
          </a:xfrm>
          <a:prstGeom prst="bentConnector3">
            <a:avLst/>
          </a:prstGeom>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1981201" y="4687317"/>
            <a:ext cx="5670481" cy="14684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Image 24"/>
          <p:cNvPicPr>
            <a:picLocks noChangeAspect="1"/>
          </p:cNvPicPr>
          <p:nvPr/>
        </p:nvPicPr>
        <p:blipFill>
          <a:blip r:embed="rId2">
            <a:clrChange>
              <a:clrFrom>
                <a:srgbClr val="FEFEFE"/>
              </a:clrFrom>
              <a:clrTo>
                <a:srgbClr val="FEFEFE">
                  <a:alpha val="0"/>
                </a:srgbClr>
              </a:clrTo>
            </a:clrChange>
          </a:blip>
          <a:stretch>
            <a:fillRect/>
          </a:stretch>
        </p:blipFill>
        <p:spPr>
          <a:xfrm>
            <a:off x="3181492" y="5498340"/>
            <a:ext cx="495460" cy="532753"/>
          </a:xfrm>
          <a:prstGeom prst="rect">
            <a:avLst/>
          </a:prstGeom>
        </p:spPr>
      </p:pic>
      <p:pic>
        <p:nvPicPr>
          <p:cNvPr id="26" name="Image 25"/>
          <p:cNvPicPr>
            <a:picLocks noChangeAspect="1"/>
          </p:cNvPicPr>
          <p:nvPr/>
        </p:nvPicPr>
        <p:blipFill>
          <a:blip r:embed="rId2">
            <a:clrChange>
              <a:clrFrom>
                <a:srgbClr val="FEFEFE"/>
              </a:clrFrom>
              <a:clrTo>
                <a:srgbClr val="FEFEFE">
                  <a:alpha val="0"/>
                </a:srgbClr>
              </a:clrTo>
            </a:clrChange>
          </a:blip>
          <a:stretch>
            <a:fillRect/>
          </a:stretch>
        </p:blipFill>
        <p:spPr>
          <a:xfrm>
            <a:off x="4648716" y="5498340"/>
            <a:ext cx="495460" cy="532753"/>
          </a:xfrm>
          <a:prstGeom prst="rect">
            <a:avLst/>
          </a:prstGeom>
        </p:spPr>
      </p:pic>
      <p:pic>
        <p:nvPicPr>
          <p:cNvPr id="27" name="Image 26"/>
          <p:cNvPicPr>
            <a:picLocks noChangeAspect="1"/>
          </p:cNvPicPr>
          <p:nvPr/>
        </p:nvPicPr>
        <p:blipFill>
          <a:blip r:embed="rId2">
            <a:clrChange>
              <a:clrFrom>
                <a:srgbClr val="FEFEFE"/>
              </a:clrFrom>
              <a:clrTo>
                <a:srgbClr val="FEFEFE">
                  <a:alpha val="0"/>
                </a:srgbClr>
              </a:clrTo>
            </a:clrChange>
          </a:blip>
          <a:stretch>
            <a:fillRect/>
          </a:stretch>
        </p:blipFill>
        <p:spPr>
          <a:xfrm>
            <a:off x="6295233" y="5498340"/>
            <a:ext cx="495460" cy="532753"/>
          </a:xfrm>
          <a:prstGeom prst="rect">
            <a:avLst/>
          </a:prstGeom>
        </p:spPr>
      </p:pic>
      <p:cxnSp>
        <p:nvCxnSpPr>
          <p:cNvPr id="28" name="Connecteur en angle 27"/>
          <p:cNvCxnSpPr>
            <a:stCxn id="14" idx="2"/>
            <a:endCxn id="25" idx="0"/>
          </p:cNvCxnSpPr>
          <p:nvPr/>
        </p:nvCxnSpPr>
        <p:spPr>
          <a:xfrm rot="5400000">
            <a:off x="4070951" y="4627094"/>
            <a:ext cx="229519" cy="1512973"/>
          </a:xfrm>
          <a:prstGeom prst="bentConnector3">
            <a:avLst/>
          </a:prstGeom>
        </p:spPr>
        <p:style>
          <a:lnRef idx="3">
            <a:schemeClr val="accent2"/>
          </a:lnRef>
          <a:fillRef idx="0">
            <a:schemeClr val="accent2"/>
          </a:fillRef>
          <a:effectRef idx="2">
            <a:schemeClr val="accent2"/>
          </a:effectRef>
          <a:fontRef idx="minor">
            <a:schemeClr val="tx1"/>
          </a:fontRef>
        </p:style>
      </p:cxnSp>
      <p:cxnSp>
        <p:nvCxnSpPr>
          <p:cNvPr id="29" name="Connecteur en angle 28"/>
          <p:cNvCxnSpPr>
            <a:stCxn id="14" idx="2"/>
            <a:endCxn id="27" idx="0"/>
          </p:cNvCxnSpPr>
          <p:nvPr/>
        </p:nvCxnSpPr>
        <p:spPr>
          <a:xfrm rot="16200000" flipH="1">
            <a:off x="5627821" y="4583195"/>
            <a:ext cx="229519" cy="1600768"/>
          </a:xfrm>
          <a:prstGeom prst="bentConnector3">
            <a:avLst/>
          </a:prstGeom>
        </p:spPr>
        <p:style>
          <a:lnRef idx="3">
            <a:schemeClr val="accent2"/>
          </a:lnRef>
          <a:fillRef idx="0">
            <a:schemeClr val="accent2"/>
          </a:fillRef>
          <a:effectRef idx="2">
            <a:schemeClr val="accent2"/>
          </a:effectRef>
          <a:fontRef idx="minor">
            <a:schemeClr val="tx1"/>
          </a:fontRef>
        </p:style>
      </p:cxnSp>
      <p:cxnSp>
        <p:nvCxnSpPr>
          <p:cNvPr id="30" name="Connecteur en angle 29"/>
          <p:cNvCxnSpPr>
            <a:stCxn id="14" idx="2"/>
            <a:endCxn id="26" idx="0"/>
          </p:cNvCxnSpPr>
          <p:nvPr/>
        </p:nvCxnSpPr>
        <p:spPr>
          <a:xfrm rot="5400000">
            <a:off x="4804563" y="5360706"/>
            <a:ext cx="229519" cy="45749"/>
          </a:xfrm>
          <a:prstGeom prst="bentConnector3">
            <a:avLst/>
          </a:prstGeom>
        </p:spPr>
        <p:style>
          <a:lnRef idx="3">
            <a:schemeClr val="accent2"/>
          </a:lnRef>
          <a:fillRef idx="0">
            <a:schemeClr val="accent2"/>
          </a:fillRef>
          <a:effectRef idx="2">
            <a:schemeClr val="accent2"/>
          </a:effectRef>
          <a:fontRef idx="minor">
            <a:schemeClr val="tx1"/>
          </a:fontRef>
        </p:style>
      </p:cxnSp>
      <p:pic>
        <p:nvPicPr>
          <p:cNvPr id="31" name="Image 30"/>
          <p:cNvPicPr>
            <a:picLocks noChangeAspect="1"/>
          </p:cNvPicPr>
          <p:nvPr/>
        </p:nvPicPr>
        <p:blipFill>
          <a:blip r:embed="rId3"/>
          <a:stretch>
            <a:fillRect/>
          </a:stretch>
        </p:blipFill>
        <p:spPr>
          <a:xfrm>
            <a:off x="7526692" y="1759243"/>
            <a:ext cx="398626" cy="588242"/>
          </a:xfrm>
          <a:prstGeom prst="rect">
            <a:avLst/>
          </a:prstGeom>
        </p:spPr>
      </p:pic>
      <p:pic>
        <p:nvPicPr>
          <p:cNvPr id="32" name="Image 31"/>
          <p:cNvPicPr>
            <a:picLocks noChangeAspect="1"/>
          </p:cNvPicPr>
          <p:nvPr/>
        </p:nvPicPr>
        <p:blipFill>
          <a:blip r:embed="rId3"/>
          <a:stretch>
            <a:fillRect/>
          </a:stretch>
        </p:blipFill>
        <p:spPr>
          <a:xfrm>
            <a:off x="8160794" y="1596164"/>
            <a:ext cx="398626" cy="588242"/>
          </a:xfrm>
          <a:prstGeom prst="rect">
            <a:avLst/>
          </a:prstGeom>
        </p:spPr>
      </p:pic>
      <p:pic>
        <p:nvPicPr>
          <p:cNvPr id="33" name="Image 32"/>
          <p:cNvPicPr>
            <a:picLocks noChangeAspect="1"/>
          </p:cNvPicPr>
          <p:nvPr/>
        </p:nvPicPr>
        <p:blipFill>
          <a:blip r:embed="rId3"/>
          <a:stretch>
            <a:fillRect/>
          </a:stretch>
        </p:blipFill>
        <p:spPr>
          <a:xfrm>
            <a:off x="8667027" y="1710498"/>
            <a:ext cx="398626" cy="588242"/>
          </a:xfrm>
          <a:prstGeom prst="rect">
            <a:avLst/>
          </a:prstGeom>
        </p:spPr>
      </p:pic>
      <p:pic>
        <p:nvPicPr>
          <p:cNvPr id="34" name="Image 33"/>
          <p:cNvPicPr>
            <a:picLocks noChangeAspect="1"/>
          </p:cNvPicPr>
          <p:nvPr/>
        </p:nvPicPr>
        <p:blipFill>
          <a:blip r:embed="rId3"/>
          <a:stretch>
            <a:fillRect/>
          </a:stretch>
        </p:blipFill>
        <p:spPr>
          <a:xfrm>
            <a:off x="8136292" y="2098186"/>
            <a:ext cx="398626" cy="588242"/>
          </a:xfrm>
          <a:prstGeom prst="rect">
            <a:avLst/>
          </a:prstGeom>
        </p:spPr>
      </p:pic>
      <p:pic>
        <p:nvPicPr>
          <p:cNvPr id="35" name="Image 34"/>
          <p:cNvPicPr>
            <a:picLocks noChangeAspect="1"/>
          </p:cNvPicPr>
          <p:nvPr/>
        </p:nvPicPr>
        <p:blipFill>
          <a:blip r:embed="rId3"/>
          <a:stretch>
            <a:fillRect/>
          </a:stretch>
        </p:blipFill>
        <p:spPr>
          <a:xfrm>
            <a:off x="8617994" y="2053364"/>
            <a:ext cx="398626" cy="588242"/>
          </a:xfrm>
          <a:prstGeom prst="rect">
            <a:avLst/>
          </a:prstGeom>
        </p:spPr>
      </p:pic>
      <p:pic>
        <p:nvPicPr>
          <p:cNvPr id="36" name="Image 35"/>
          <p:cNvPicPr>
            <a:picLocks noChangeAspect="1"/>
          </p:cNvPicPr>
          <p:nvPr/>
        </p:nvPicPr>
        <p:blipFill>
          <a:blip r:embed="rId3"/>
          <a:stretch>
            <a:fillRect/>
          </a:stretch>
        </p:blipFill>
        <p:spPr>
          <a:xfrm>
            <a:off x="8543212" y="2435412"/>
            <a:ext cx="398626" cy="588242"/>
          </a:xfrm>
          <a:prstGeom prst="rect">
            <a:avLst/>
          </a:prstGeom>
        </p:spPr>
      </p:pic>
      <p:pic>
        <p:nvPicPr>
          <p:cNvPr id="37" name="Image 36"/>
          <p:cNvPicPr>
            <a:picLocks noChangeAspect="1"/>
          </p:cNvPicPr>
          <p:nvPr/>
        </p:nvPicPr>
        <p:blipFill>
          <a:blip r:embed="rId3"/>
          <a:stretch>
            <a:fillRect/>
          </a:stretch>
        </p:blipFill>
        <p:spPr>
          <a:xfrm>
            <a:off x="8922794" y="2358164"/>
            <a:ext cx="398626" cy="588242"/>
          </a:xfrm>
          <a:prstGeom prst="rect">
            <a:avLst/>
          </a:prstGeom>
        </p:spPr>
      </p:pic>
      <p:pic>
        <p:nvPicPr>
          <p:cNvPr id="38" name="Image 37"/>
          <p:cNvPicPr>
            <a:picLocks noChangeAspect="1"/>
          </p:cNvPicPr>
          <p:nvPr/>
        </p:nvPicPr>
        <p:blipFill>
          <a:blip r:embed="rId3"/>
          <a:stretch>
            <a:fillRect/>
          </a:stretch>
        </p:blipFill>
        <p:spPr>
          <a:xfrm>
            <a:off x="9438568" y="2298740"/>
            <a:ext cx="398626" cy="588242"/>
          </a:xfrm>
          <a:prstGeom prst="rect">
            <a:avLst/>
          </a:prstGeom>
        </p:spPr>
      </p:pic>
      <p:pic>
        <p:nvPicPr>
          <p:cNvPr id="39" name="Image 38"/>
          <p:cNvPicPr>
            <a:picLocks noChangeAspect="1"/>
          </p:cNvPicPr>
          <p:nvPr/>
        </p:nvPicPr>
        <p:blipFill>
          <a:blip r:embed="rId3"/>
          <a:stretch>
            <a:fillRect/>
          </a:stretch>
        </p:blipFill>
        <p:spPr>
          <a:xfrm>
            <a:off x="9227594" y="2662964"/>
            <a:ext cx="398626" cy="588242"/>
          </a:xfrm>
          <a:prstGeom prst="rect">
            <a:avLst/>
          </a:prstGeom>
        </p:spPr>
      </p:pic>
      <p:pic>
        <p:nvPicPr>
          <p:cNvPr id="40" name="Image 39"/>
          <p:cNvPicPr>
            <a:picLocks noChangeAspect="1"/>
          </p:cNvPicPr>
          <p:nvPr/>
        </p:nvPicPr>
        <p:blipFill>
          <a:blip r:embed="rId3"/>
          <a:stretch>
            <a:fillRect/>
          </a:stretch>
        </p:blipFill>
        <p:spPr>
          <a:xfrm>
            <a:off x="9379994" y="3234556"/>
            <a:ext cx="398626" cy="588242"/>
          </a:xfrm>
          <a:prstGeom prst="rect">
            <a:avLst/>
          </a:prstGeom>
        </p:spPr>
      </p:pic>
      <p:pic>
        <p:nvPicPr>
          <p:cNvPr id="45" name="Image 44"/>
          <p:cNvPicPr>
            <a:picLocks noChangeAspect="1"/>
          </p:cNvPicPr>
          <p:nvPr/>
        </p:nvPicPr>
        <p:blipFill>
          <a:blip r:embed="rId3"/>
          <a:stretch>
            <a:fillRect/>
          </a:stretch>
        </p:blipFill>
        <p:spPr>
          <a:xfrm>
            <a:off x="9065653" y="1725242"/>
            <a:ext cx="398626" cy="588242"/>
          </a:xfrm>
          <a:prstGeom prst="rect">
            <a:avLst/>
          </a:prstGeom>
        </p:spPr>
      </p:pic>
      <p:pic>
        <p:nvPicPr>
          <p:cNvPr id="47" name="Image 46"/>
          <p:cNvPicPr>
            <a:picLocks noChangeAspect="1"/>
          </p:cNvPicPr>
          <p:nvPr/>
        </p:nvPicPr>
        <p:blipFill>
          <a:blip r:embed="rId3"/>
          <a:stretch>
            <a:fillRect/>
          </a:stretch>
        </p:blipFill>
        <p:spPr>
          <a:xfrm>
            <a:off x="7726005" y="2489205"/>
            <a:ext cx="398626" cy="588242"/>
          </a:xfrm>
          <a:prstGeom prst="rect">
            <a:avLst/>
          </a:prstGeom>
        </p:spPr>
      </p:pic>
      <p:pic>
        <p:nvPicPr>
          <p:cNvPr id="48" name="Image 47"/>
          <p:cNvPicPr>
            <a:picLocks noChangeAspect="1"/>
          </p:cNvPicPr>
          <p:nvPr/>
        </p:nvPicPr>
        <p:blipFill>
          <a:blip r:embed="rId3"/>
          <a:stretch>
            <a:fillRect/>
          </a:stretch>
        </p:blipFill>
        <p:spPr>
          <a:xfrm>
            <a:off x="7526692" y="2773535"/>
            <a:ext cx="398626" cy="588242"/>
          </a:xfrm>
          <a:prstGeom prst="rect">
            <a:avLst/>
          </a:prstGeom>
        </p:spPr>
      </p:pic>
      <p:pic>
        <p:nvPicPr>
          <p:cNvPr id="49" name="Image 48"/>
          <p:cNvPicPr>
            <a:picLocks noChangeAspect="1"/>
          </p:cNvPicPr>
          <p:nvPr/>
        </p:nvPicPr>
        <p:blipFill>
          <a:blip r:embed="rId3"/>
          <a:stretch>
            <a:fillRect/>
          </a:stretch>
        </p:blipFill>
        <p:spPr>
          <a:xfrm>
            <a:off x="8030805" y="2940435"/>
            <a:ext cx="398626" cy="588242"/>
          </a:xfrm>
          <a:prstGeom prst="rect">
            <a:avLst/>
          </a:prstGeom>
        </p:spPr>
      </p:pic>
      <p:pic>
        <p:nvPicPr>
          <p:cNvPr id="50" name="Image 49"/>
          <p:cNvPicPr>
            <a:picLocks noChangeAspect="1"/>
          </p:cNvPicPr>
          <p:nvPr/>
        </p:nvPicPr>
        <p:blipFill>
          <a:blip r:embed="rId3"/>
          <a:stretch>
            <a:fillRect/>
          </a:stretch>
        </p:blipFill>
        <p:spPr>
          <a:xfrm>
            <a:off x="7479779" y="3528677"/>
            <a:ext cx="398626" cy="588242"/>
          </a:xfrm>
          <a:prstGeom prst="rect">
            <a:avLst/>
          </a:prstGeom>
        </p:spPr>
      </p:pic>
      <p:pic>
        <p:nvPicPr>
          <p:cNvPr id="51" name="Image 50"/>
          <p:cNvPicPr>
            <a:picLocks noChangeAspect="1"/>
          </p:cNvPicPr>
          <p:nvPr/>
        </p:nvPicPr>
        <p:blipFill>
          <a:blip r:embed="rId3"/>
          <a:stretch>
            <a:fillRect/>
          </a:stretch>
        </p:blipFill>
        <p:spPr>
          <a:xfrm>
            <a:off x="8335605" y="3098805"/>
            <a:ext cx="398626" cy="588242"/>
          </a:xfrm>
          <a:prstGeom prst="rect">
            <a:avLst/>
          </a:prstGeom>
        </p:spPr>
      </p:pic>
      <p:pic>
        <p:nvPicPr>
          <p:cNvPr id="52" name="Image 51"/>
          <p:cNvPicPr>
            <a:picLocks noChangeAspect="1"/>
          </p:cNvPicPr>
          <p:nvPr/>
        </p:nvPicPr>
        <p:blipFill>
          <a:blip r:embed="rId3"/>
          <a:stretch>
            <a:fillRect/>
          </a:stretch>
        </p:blipFill>
        <p:spPr>
          <a:xfrm>
            <a:off x="8028931" y="3566685"/>
            <a:ext cx="398626" cy="588242"/>
          </a:xfrm>
          <a:prstGeom prst="rect">
            <a:avLst/>
          </a:prstGeom>
        </p:spPr>
      </p:pic>
      <p:pic>
        <p:nvPicPr>
          <p:cNvPr id="53" name="Image 52"/>
          <p:cNvPicPr>
            <a:picLocks noChangeAspect="1"/>
          </p:cNvPicPr>
          <p:nvPr/>
        </p:nvPicPr>
        <p:blipFill>
          <a:blip r:embed="rId3"/>
          <a:stretch>
            <a:fillRect/>
          </a:stretch>
        </p:blipFill>
        <p:spPr>
          <a:xfrm>
            <a:off x="8524168" y="3566685"/>
            <a:ext cx="398626" cy="588242"/>
          </a:xfrm>
          <a:prstGeom prst="rect">
            <a:avLst/>
          </a:prstGeom>
        </p:spPr>
      </p:pic>
      <p:pic>
        <p:nvPicPr>
          <p:cNvPr id="54" name="Image 53"/>
          <p:cNvPicPr>
            <a:picLocks noChangeAspect="1"/>
          </p:cNvPicPr>
          <p:nvPr/>
        </p:nvPicPr>
        <p:blipFill>
          <a:blip r:embed="rId3"/>
          <a:stretch>
            <a:fillRect/>
          </a:stretch>
        </p:blipFill>
        <p:spPr>
          <a:xfrm>
            <a:off x="8617994" y="3822798"/>
            <a:ext cx="398626" cy="588242"/>
          </a:xfrm>
          <a:prstGeom prst="rect">
            <a:avLst/>
          </a:prstGeom>
        </p:spPr>
      </p:pic>
      <p:pic>
        <p:nvPicPr>
          <p:cNvPr id="55" name="Image 54"/>
          <p:cNvPicPr>
            <a:picLocks noChangeAspect="1"/>
          </p:cNvPicPr>
          <p:nvPr/>
        </p:nvPicPr>
        <p:blipFill>
          <a:blip r:embed="rId3"/>
          <a:stretch>
            <a:fillRect/>
          </a:stretch>
        </p:blipFill>
        <p:spPr>
          <a:xfrm>
            <a:off x="8922794" y="3029248"/>
            <a:ext cx="398626" cy="588242"/>
          </a:xfrm>
          <a:prstGeom prst="rect">
            <a:avLst/>
          </a:prstGeom>
        </p:spPr>
      </p:pic>
      <p:pic>
        <p:nvPicPr>
          <p:cNvPr id="56" name="Image 55"/>
          <p:cNvPicPr>
            <a:picLocks noChangeAspect="1"/>
          </p:cNvPicPr>
          <p:nvPr/>
        </p:nvPicPr>
        <p:blipFill>
          <a:blip r:embed="rId3"/>
          <a:stretch>
            <a:fillRect/>
          </a:stretch>
        </p:blipFill>
        <p:spPr>
          <a:xfrm>
            <a:off x="9227594" y="3797190"/>
            <a:ext cx="398626" cy="588242"/>
          </a:xfrm>
          <a:prstGeom prst="rect">
            <a:avLst/>
          </a:prstGeom>
        </p:spPr>
      </p:pic>
      <p:sp>
        <p:nvSpPr>
          <p:cNvPr id="59" name="Rectangle 58"/>
          <p:cNvSpPr/>
          <p:nvPr/>
        </p:nvSpPr>
        <p:spPr>
          <a:xfrm>
            <a:off x="7359236" y="1385316"/>
            <a:ext cx="2551353" cy="305757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ZoneTexte 59"/>
          <p:cNvSpPr txBox="1"/>
          <p:nvPr/>
        </p:nvSpPr>
        <p:spPr>
          <a:xfrm>
            <a:off x="7199561" y="1278046"/>
            <a:ext cx="1588765" cy="369332"/>
          </a:xfrm>
          <a:prstGeom prst="rect">
            <a:avLst/>
          </a:prstGeom>
          <a:solidFill>
            <a:srgbClr val="FFFFFF"/>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World wide</a:t>
            </a:r>
          </a:p>
        </p:txBody>
      </p:sp>
      <p:sp>
        <p:nvSpPr>
          <p:cNvPr id="61" name="Flèche vers le bas 60"/>
          <p:cNvSpPr/>
          <p:nvPr/>
        </p:nvSpPr>
        <p:spPr>
          <a:xfrm rot="1676266">
            <a:off x="7234969" y="4237262"/>
            <a:ext cx="527213" cy="70650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62" name="Flèche vers le bas 61"/>
          <p:cNvSpPr/>
          <p:nvPr/>
        </p:nvSpPr>
        <p:spPr>
          <a:xfrm rot="13115476">
            <a:off x="6883837" y="3886789"/>
            <a:ext cx="527213" cy="70650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ZoneTexte 63"/>
          <p:cNvSpPr txBox="1"/>
          <p:nvPr/>
        </p:nvSpPr>
        <p:spPr>
          <a:xfrm>
            <a:off x="7651682" y="5067341"/>
            <a:ext cx="2300915" cy="1323439"/>
          </a:xfrm>
          <a:prstGeom prst="rect">
            <a:avLst/>
          </a:prstGeom>
          <a:noFill/>
        </p:spPr>
        <p:txBody>
          <a:bodyPr wrap="square" rtlCol="0">
            <a:spAutoFit/>
          </a:bodyPr>
          <a:lstStyle/>
          <a:p>
            <a:r>
              <a:rPr lang="en-US" sz="1600" dirty="0"/>
              <a:t>Uploading (takes a lot of time)</a:t>
            </a:r>
          </a:p>
          <a:p>
            <a:r>
              <a:rPr lang="en-US" sz="1600" dirty="0"/>
              <a:t>Shared computing power (longer analysis)</a:t>
            </a:r>
          </a:p>
          <a:p>
            <a:endParaRPr lang="en-US" sz="1600" dirty="0"/>
          </a:p>
        </p:txBody>
      </p:sp>
      <p:sp>
        <p:nvSpPr>
          <p:cNvPr id="4" name="Titre 3"/>
          <p:cNvSpPr>
            <a:spLocks noGrp="1"/>
          </p:cNvSpPr>
          <p:nvPr>
            <p:ph type="title"/>
          </p:nvPr>
        </p:nvSpPr>
        <p:spPr/>
        <p:txBody>
          <a:bodyPr/>
          <a:lstStyle/>
          <a:p>
            <a:r>
              <a:rPr lang="en-US" dirty="0"/>
              <a:t>Galaxy </a:t>
            </a:r>
            <a:r>
              <a:rPr lang="en-US" b="1" dirty="0"/>
              <a:t>public servers</a:t>
            </a:r>
            <a:endParaRPr lang="fr-FR" dirty="0"/>
          </a:p>
        </p:txBody>
      </p:sp>
      <p:sp>
        <p:nvSpPr>
          <p:cNvPr id="6" name="Espace réservé du numéro de diapositive 5"/>
          <p:cNvSpPr>
            <a:spLocks noGrp="1"/>
          </p:cNvSpPr>
          <p:nvPr>
            <p:ph type="sldNum" sz="quarter" idx="12"/>
          </p:nvPr>
        </p:nvSpPr>
        <p:spPr/>
        <p:txBody>
          <a:bodyPr/>
          <a:lstStyle/>
          <a:p>
            <a:fld id="{D6305B4F-327D-7A42-8964-F10526815F64}" type="slidenum">
              <a:rPr lang="fr-FR" smtClean="0"/>
              <a:t>21</a:t>
            </a:fld>
            <a:endParaRPr lang="fr-FR"/>
          </a:p>
        </p:txBody>
      </p:sp>
      <p:pic>
        <p:nvPicPr>
          <p:cNvPr id="65" name="Image 64"/>
          <p:cNvPicPr>
            <a:picLocks noChangeAspect="1"/>
          </p:cNvPicPr>
          <p:nvPr/>
        </p:nvPicPr>
        <p:blipFill>
          <a:blip r:embed="rId3">
            <a:clrChange>
              <a:clrFrom>
                <a:srgbClr val="FDFFFF"/>
              </a:clrFrom>
              <a:clrTo>
                <a:srgbClr val="FDFFFF">
                  <a:alpha val="0"/>
                </a:srgbClr>
              </a:clrTo>
            </a:clrChange>
          </a:blip>
          <a:stretch>
            <a:fillRect/>
          </a:stretch>
        </p:blipFill>
        <p:spPr>
          <a:xfrm>
            <a:off x="2685109" y="1928553"/>
            <a:ext cx="797251" cy="1176483"/>
          </a:xfrm>
          <a:prstGeom prst="rect">
            <a:avLst/>
          </a:prstGeom>
        </p:spPr>
      </p:pic>
      <p:pic>
        <p:nvPicPr>
          <p:cNvPr id="73" name="Image 72"/>
          <p:cNvPicPr>
            <a:picLocks noChangeAspect="1"/>
          </p:cNvPicPr>
          <p:nvPr/>
        </p:nvPicPr>
        <p:blipFill>
          <a:blip r:embed="rId4">
            <a:clrChange>
              <a:clrFrom>
                <a:srgbClr val="F9F7F9"/>
              </a:clrFrom>
              <a:clrTo>
                <a:srgbClr val="F9F7F9">
                  <a:alpha val="0"/>
                </a:srgbClr>
              </a:clrTo>
            </a:clrChange>
          </a:blip>
          <a:stretch>
            <a:fillRect/>
          </a:stretch>
        </p:blipFill>
        <p:spPr>
          <a:xfrm>
            <a:off x="3775330" y="2207917"/>
            <a:ext cx="1269362" cy="808597"/>
          </a:xfrm>
          <a:prstGeom prst="rect">
            <a:avLst/>
          </a:prstGeom>
        </p:spPr>
      </p:pic>
      <p:pic>
        <p:nvPicPr>
          <p:cNvPr id="74" name="Image 73"/>
          <p:cNvPicPr>
            <a:picLocks noChangeAspect="1"/>
          </p:cNvPicPr>
          <p:nvPr/>
        </p:nvPicPr>
        <p:blipFill>
          <a:blip r:embed="rId5"/>
          <a:stretch>
            <a:fillRect/>
          </a:stretch>
        </p:blipFill>
        <p:spPr>
          <a:xfrm>
            <a:off x="5147760" y="2139160"/>
            <a:ext cx="396402" cy="396402"/>
          </a:xfrm>
          <a:prstGeom prst="rect">
            <a:avLst/>
          </a:prstGeom>
        </p:spPr>
      </p:pic>
      <p:pic>
        <p:nvPicPr>
          <p:cNvPr id="75" name="Image 74"/>
          <p:cNvPicPr>
            <a:picLocks noChangeAspect="1"/>
          </p:cNvPicPr>
          <p:nvPr/>
        </p:nvPicPr>
        <p:blipFill>
          <a:blip r:embed="rId6">
            <a:clrChange>
              <a:clrFrom>
                <a:srgbClr val="FFFFFF"/>
              </a:clrFrom>
              <a:clrTo>
                <a:srgbClr val="FFFFFF">
                  <a:alpha val="0"/>
                </a:srgbClr>
              </a:clrTo>
            </a:clrChange>
          </a:blip>
          <a:stretch>
            <a:fillRect/>
          </a:stretch>
        </p:blipFill>
        <p:spPr>
          <a:xfrm>
            <a:off x="5377338" y="2535102"/>
            <a:ext cx="333648" cy="368205"/>
          </a:xfrm>
          <a:prstGeom prst="rect">
            <a:avLst/>
          </a:prstGeom>
        </p:spPr>
      </p:pic>
      <p:sp>
        <p:nvSpPr>
          <p:cNvPr id="76" name="Rectangle 75"/>
          <p:cNvSpPr/>
          <p:nvPr/>
        </p:nvSpPr>
        <p:spPr>
          <a:xfrm>
            <a:off x="2023961" y="1748577"/>
            <a:ext cx="4314033" cy="14684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ZoneTexte 76"/>
          <p:cNvSpPr txBox="1"/>
          <p:nvPr/>
        </p:nvSpPr>
        <p:spPr>
          <a:xfrm>
            <a:off x="1811145" y="1547281"/>
            <a:ext cx="2880331" cy="369332"/>
          </a:xfrm>
          <a:prstGeom prst="rect">
            <a:avLst/>
          </a:prstGeom>
          <a:solidFill>
            <a:srgbClr val="FFFFFF"/>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Your research institute</a:t>
            </a:r>
          </a:p>
        </p:txBody>
      </p:sp>
      <p:pic>
        <p:nvPicPr>
          <p:cNvPr id="78" name="Image 77"/>
          <p:cNvPicPr>
            <a:picLocks noChangeAspect="1"/>
          </p:cNvPicPr>
          <p:nvPr/>
        </p:nvPicPr>
        <p:blipFill>
          <a:blip r:embed="rId7"/>
          <a:stretch>
            <a:fillRect/>
          </a:stretch>
        </p:blipFill>
        <p:spPr>
          <a:xfrm>
            <a:off x="5710986" y="2164917"/>
            <a:ext cx="342610" cy="333930"/>
          </a:xfrm>
          <a:prstGeom prst="rect">
            <a:avLst/>
          </a:prstGeom>
        </p:spPr>
      </p:pic>
      <p:sp>
        <p:nvSpPr>
          <p:cNvPr id="57" name="ZoneTexte 56">
            <a:extLst>
              <a:ext uri="{FF2B5EF4-FFF2-40B4-BE49-F238E27FC236}">
                <a16:creationId xmlns:a16="http://schemas.microsoft.com/office/drawing/2014/main" id="{DE6A9C5E-FFFE-BA4F-890A-D82442EBAE05}"/>
              </a:ext>
            </a:extLst>
          </p:cNvPr>
          <p:cNvSpPr txBox="1"/>
          <p:nvPr/>
        </p:nvSpPr>
        <p:spPr>
          <a:xfrm>
            <a:off x="1659485" y="4854634"/>
            <a:ext cx="3044015" cy="369332"/>
          </a:xfrm>
          <a:prstGeom prst="rect">
            <a:avLst/>
          </a:prstGeom>
          <a:solidFill>
            <a:srgbClr val="FFFFFF"/>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Remote instance of Galaxy</a:t>
            </a:r>
          </a:p>
        </p:txBody>
      </p:sp>
      <p:sp>
        <p:nvSpPr>
          <p:cNvPr id="58" name="ZoneTexte 57">
            <a:extLst>
              <a:ext uri="{FF2B5EF4-FFF2-40B4-BE49-F238E27FC236}">
                <a16:creationId xmlns:a16="http://schemas.microsoft.com/office/drawing/2014/main" id="{2C53DBF7-B23B-CB48-AB05-54639687C1CB}"/>
              </a:ext>
            </a:extLst>
          </p:cNvPr>
          <p:cNvSpPr txBox="1"/>
          <p:nvPr/>
        </p:nvSpPr>
        <p:spPr>
          <a:xfrm>
            <a:off x="5144176" y="3711162"/>
            <a:ext cx="1936666" cy="584775"/>
          </a:xfrm>
          <a:prstGeom prst="rect">
            <a:avLst/>
          </a:prstGeom>
          <a:noFill/>
        </p:spPr>
        <p:txBody>
          <a:bodyPr wrap="square" rtlCol="0">
            <a:spAutoFit/>
          </a:bodyPr>
          <a:lstStyle/>
          <a:p>
            <a:r>
              <a:rPr lang="en-US" sz="1600" dirty="0"/>
              <a:t>Download and upload of the data</a:t>
            </a:r>
          </a:p>
        </p:txBody>
      </p:sp>
    </p:spTree>
    <p:extLst>
      <p:ext uri="{BB962C8B-B14F-4D97-AF65-F5344CB8AC3E}">
        <p14:creationId xmlns:p14="http://schemas.microsoft.com/office/powerpoint/2010/main" val="152144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err="1"/>
              <a:t>Galaxy</a:t>
            </a:r>
            <a:r>
              <a:rPr lang="fr-FR" b="1" dirty="0"/>
              <a:t> local server</a:t>
            </a:r>
          </a:p>
        </p:txBody>
      </p:sp>
      <p:sp>
        <p:nvSpPr>
          <p:cNvPr id="3" name="Espace réservé du contenu 2"/>
          <p:cNvSpPr>
            <a:spLocks noGrp="1"/>
          </p:cNvSpPr>
          <p:nvPr>
            <p:ph idx="1"/>
          </p:nvPr>
        </p:nvSpPr>
        <p:spPr/>
        <p:txBody>
          <a:bodyPr>
            <a:normAutofit/>
          </a:bodyPr>
          <a:lstStyle/>
          <a:p>
            <a:r>
              <a:rPr lang="fr-FR" dirty="0" err="1"/>
              <a:t>Run</a:t>
            </a:r>
            <a:r>
              <a:rPr lang="fr-FR" dirty="0"/>
              <a:t> a local production Galaxy </a:t>
            </a:r>
            <a:r>
              <a:rPr lang="fr-FR" dirty="0" err="1"/>
              <a:t>because</a:t>
            </a:r>
            <a:r>
              <a:rPr lang="fr-FR" dirty="0"/>
              <a:t> </a:t>
            </a:r>
            <a:r>
              <a:rPr lang="fr-FR" dirty="0" err="1"/>
              <a:t>you</a:t>
            </a:r>
            <a:r>
              <a:rPr lang="fr-FR" dirty="0"/>
              <a:t> </a:t>
            </a:r>
            <a:r>
              <a:rPr lang="fr-FR" dirty="0" err="1"/>
              <a:t>want</a:t>
            </a:r>
            <a:r>
              <a:rPr lang="fr-FR" dirty="0"/>
              <a:t> to </a:t>
            </a:r>
          </a:p>
          <a:p>
            <a:pPr lvl="1"/>
            <a:r>
              <a:rPr lang="fr-FR" dirty="0"/>
              <a:t>install and use </a:t>
            </a:r>
            <a:r>
              <a:rPr lang="fr-FR" dirty="0" err="1"/>
              <a:t>tools</a:t>
            </a:r>
            <a:r>
              <a:rPr lang="fr-FR" dirty="0"/>
              <a:t> </a:t>
            </a:r>
            <a:r>
              <a:rPr lang="fr-FR" dirty="0" err="1"/>
              <a:t>unavailable</a:t>
            </a:r>
            <a:r>
              <a:rPr lang="fr-FR" dirty="0"/>
              <a:t> on public Galaxies </a:t>
            </a:r>
          </a:p>
          <a:p>
            <a:pPr lvl="1"/>
            <a:r>
              <a:rPr lang="fr-FR" dirty="0"/>
              <a:t>use sensitive data (</a:t>
            </a:r>
            <a:r>
              <a:rPr lang="fr-FR" dirty="0" err="1"/>
              <a:t>e.g</a:t>
            </a:r>
            <a:r>
              <a:rPr lang="fr-FR" dirty="0"/>
              <a:t>. </a:t>
            </a:r>
            <a:r>
              <a:rPr lang="fr-FR" dirty="0" err="1"/>
              <a:t>clinical</a:t>
            </a:r>
            <a:r>
              <a:rPr lang="fr-FR" dirty="0"/>
              <a:t>) </a:t>
            </a:r>
          </a:p>
          <a:p>
            <a:pPr lvl="1"/>
            <a:r>
              <a:rPr lang="fr-FR" dirty="0" err="1"/>
              <a:t>process</a:t>
            </a:r>
            <a:r>
              <a:rPr lang="fr-FR" dirty="0"/>
              <a:t> large </a:t>
            </a:r>
            <a:r>
              <a:rPr lang="fr-FR" dirty="0" err="1"/>
              <a:t>datasets</a:t>
            </a:r>
            <a:r>
              <a:rPr lang="fr-FR" dirty="0"/>
              <a:t> </a:t>
            </a:r>
            <a:r>
              <a:rPr lang="fr-FR" dirty="0" err="1"/>
              <a:t>that</a:t>
            </a:r>
            <a:r>
              <a:rPr lang="fr-FR" dirty="0"/>
              <a:t> are </a:t>
            </a:r>
            <a:r>
              <a:rPr lang="fr-FR" dirty="0" err="1"/>
              <a:t>too</a:t>
            </a:r>
            <a:r>
              <a:rPr lang="fr-FR" dirty="0"/>
              <a:t> </a:t>
            </a:r>
            <a:r>
              <a:rPr lang="fr-FR" dirty="0" err="1"/>
              <a:t>big</a:t>
            </a:r>
            <a:r>
              <a:rPr lang="fr-FR" dirty="0"/>
              <a:t> for public Galaxies </a:t>
            </a:r>
          </a:p>
          <a:p>
            <a:pPr lvl="1"/>
            <a:r>
              <a:rPr lang="fr-FR" dirty="0" err="1"/>
              <a:t>Develop</a:t>
            </a:r>
            <a:r>
              <a:rPr lang="fr-FR" dirty="0"/>
              <a:t> Galaxy tools </a:t>
            </a:r>
          </a:p>
          <a:p>
            <a:pPr lvl="1"/>
            <a:r>
              <a:rPr lang="fr-FR" dirty="0"/>
              <a:t>Develop Galaxy </a:t>
            </a:r>
            <a:r>
              <a:rPr lang="fr-FR" dirty="0" err="1"/>
              <a:t>itself</a:t>
            </a:r>
            <a:r>
              <a:rPr lang="fr-FR" dirty="0"/>
              <a:t> </a:t>
            </a:r>
          </a:p>
          <a:p>
            <a:endParaRPr lang="fr-FR" dirty="0"/>
          </a:p>
        </p:txBody>
      </p:sp>
      <p:pic>
        <p:nvPicPr>
          <p:cNvPr id="4" name="Image 3"/>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149084" y="3738194"/>
            <a:ext cx="2590800" cy="2590800"/>
          </a:xfrm>
          <a:prstGeom prst="rect">
            <a:avLst/>
          </a:prstGeom>
        </p:spPr>
      </p:pic>
    </p:spTree>
    <p:extLst>
      <p:ext uri="{BB962C8B-B14F-4D97-AF65-F5344CB8AC3E}">
        <p14:creationId xmlns:p14="http://schemas.microsoft.com/office/powerpoint/2010/main" val="175487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b="1" dirty="0"/>
              <a:t>Description of the main features of Galaxy</a:t>
            </a:r>
          </a:p>
        </p:txBody>
      </p:sp>
      <p:sp>
        <p:nvSpPr>
          <p:cNvPr id="5" name="Espace réservé du texte 4"/>
          <p:cNvSpPr>
            <a:spLocks noGrp="1"/>
          </p:cNvSpPr>
          <p:nvPr>
            <p:ph type="body" idx="1"/>
          </p:nvPr>
        </p:nvSpPr>
        <p:spPr/>
        <p:txBody>
          <a:bodyPr/>
          <a:lstStyle/>
          <a:p>
            <a:endParaRPr lang="fr-FR"/>
          </a:p>
        </p:txBody>
      </p:sp>
      <p:sp>
        <p:nvSpPr>
          <p:cNvPr id="3" name="Espace réservé du numéro de diapositive 2"/>
          <p:cNvSpPr>
            <a:spLocks noGrp="1"/>
          </p:cNvSpPr>
          <p:nvPr>
            <p:ph type="sldNum" sz="quarter" idx="12"/>
          </p:nvPr>
        </p:nvSpPr>
        <p:spPr/>
        <p:txBody>
          <a:bodyPr/>
          <a:lstStyle/>
          <a:p>
            <a:fld id="{D6305B4F-327D-7A42-8964-F10526815F64}" type="slidenum">
              <a:rPr lang="fr-FR" smtClean="0"/>
              <a:t>23</a:t>
            </a:fld>
            <a:endParaRPr lang="fr-FR"/>
          </a:p>
        </p:txBody>
      </p:sp>
    </p:spTree>
    <p:extLst>
      <p:ext uri="{BB962C8B-B14F-4D97-AF65-F5344CB8AC3E}">
        <p14:creationId xmlns:p14="http://schemas.microsoft.com/office/powerpoint/2010/main" val="1510263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6F9948DD-BD44-AB2F-5B61-D5849419B7AE}"/>
              </a:ext>
            </a:extLst>
          </p:cNvPr>
          <p:cNvPicPr>
            <a:picLocks noChangeAspect="1"/>
          </p:cNvPicPr>
          <p:nvPr/>
        </p:nvPicPr>
        <p:blipFill>
          <a:blip r:embed="rId2"/>
          <a:stretch>
            <a:fillRect/>
          </a:stretch>
        </p:blipFill>
        <p:spPr>
          <a:xfrm>
            <a:off x="1238525" y="1555247"/>
            <a:ext cx="9139734" cy="5239674"/>
          </a:xfrm>
          <a:prstGeom prst="rect">
            <a:avLst/>
          </a:prstGeom>
        </p:spPr>
      </p:pic>
      <p:sp>
        <p:nvSpPr>
          <p:cNvPr id="3" name="Titre 2"/>
          <p:cNvSpPr>
            <a:spLocks noGrp="1"/>
          </p:cNvSpPr>
          <p:nvPr>
            <p:ph type="title"/>
          </p:nvPr>
        </p:nvSpPr>
        <p:spPr/>
        <p:txBody>
          <a:bodyPr/>
          <a:lstStyle/>
          <a:p>
            <a:r>
              <a:rPr lang="en-US" b="1" dirty="0"/>
              <a:t>Galaxy </a:t>
            </a:r>
            <a:r>
              <a:rPr lang="en-US" b="1" dirty="0">
                <a:solidFill>
                  <a:schemeClr val="accent2"/>
                </a:solidFill>
              </a:rPr>
              <a:t>web interface</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24</a:t>
            </a:fld>
            <a:endParaRPr lang="fr-FR"/>
          </a:p>
        </p:txBody>
      </p:sp>
      <p:grpSp>
        <p:nvGrpSpPr>
          <p:cNvPr id="18" name="Grouper 17"/>
          <p:cNvGrpSpPr/>
          <p:nvPr/>
        </p:nvGrpSpPr>
        <p:grpSpPr>
          <a:xfrm>
            <a:off x="1236362" y="884202"/>
            <a:ext cx="9139733" cy="987261"/>
            <a:chOff x="25771" y="1013372"/>
            <a:chExt cx="12186311" cy="1316346"/>
          </a:xfrm>
        </p:grpSpPr>
        <p:grpSp>
          <p:nvGrpSpPr>
            <p:cNvPr id="17" name="Grouper 16"/>
            <p:cNvGrpSpPr/>
            <p:nvPr/>
          </p:nvGrpSpPr>
          <p:grpSpPr>
            <a:xfrm>
              <a:off x="25771" y="1013372"/>
              <a:ext cx="12186311" cy="1316346"/>
              <a:chOff x="25771" y="1013372"/>
              <a:chExt cx="12186311" cy="1316346"/>
            </a:xfrm>
          </p:grpSpPr>
          <p:sp>
            <p:nvSpPr>
              <p:cNvPr id="5" name="Rectangle 4"/>
              <p:cNvSpPr/>
              <p:nvPr/>
            </p:nvSpPr>
            <p:spPr>
              <a:xfrm>
                <a:off x="25771" y="1854414"/>
                <a:ext cx="12186311" cy="47530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avec flèche vers le bas 8"/>
              <p:cNvSpPr/>
              <p:nvPr/>
            </p:nvSpPr>
            <p:spPr>
              <a:xfrm>
                <a:off x="10029565" y="1013372"/>
                <a:ext cx="1212656" cy="828816"/>
              </a:xfrm>
              <a:prstGeom prst="downArrowCallo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grpSp>
        <p:sp>
          <p:nvSpPr>
            <p:cNvPr id="10" name="ZoneTexte 9"/>
            <p:cNvSpPr txBox="1"/>
            <p:nvPr/>
          </p:nvSpPr>
          <p:spPr>
            <a:xfrm>
              <a:off x="10029565" y="1120613"/>
              <a:ext cx="1330251" cy="400109"/>
            </a:xfrm>
            <a:prstGeom prst="rect">
              <a:avLst/>
            </a:prstGeom>
            <a:noFill/>
          </p:spPr>
          <p:txBody>
            <a:bodyPr wrap="square" rtlCol="0">
              <a:spAutoFit/>
            </a:bodyPr>
            <a:lstStyle/>
            <a:p>
              <a:pPr algn="ctr"/>
              <a:r>
                <a:rPr lang="en-US" sz="1350" dirty="0"/>
                <a:t>Top menu</a:t>
              </a:r>
            </a:p>
          </p:txBody>
        </p:sp>
      </p:grpSp>
      <p:grpSp>
        <p:nvGrpSpPr>
          <p:cNvPr id="22" name="Grouper 21"/>
          <p:cNvGrpSpPr/>
          <p:nvPr/>
        </p:nvGrpSpPr>
        <p:grpSpPr>
          <a:xfrm>
            <a:off x="8413376" y="1871463"/>
            <a:ext cx="1964883" cy="5002640"/>
            <a:chOff x="6534388" y="1821614"/>
            <a:chExt cx="1849124" cy="4731763"/>
          </a:xfrm>
        </p:grpSpPr>
        <p:sp>
          <p:nvSpPr>
            <p:cNvPr id="11" name="Rectangle avec flèche vers le bas 10"/>
            <p:cNvSpPr/>
            <p:nvPr/>
          </p:nvSpPr>
          <p:spPr>
            <a:xfrm>
              <a:off x="6841023" y="5460450"/>
              <a:ext cx="1212656" cy="1066429"/>
            </a:xfrm>
            <a:prstGeom prst="downArrowCallo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grpSp>
          <p:nvGrpSpPr>
            <p:cNvPr id="21" name="Grouper 20"/>
            <p:cNvGrpSpPr/>
            <p:nvPr/>
          </p:nvGrpSpPr>
          <p:grpSpPr>
            <a:xfrm>
              <a:off x="6534388" y="1821614"/>
              <a:ext cx="1849124" cy="4731763"/>
              <a:chOff x="6534388" y="1821614"/>
              <a:chExt cx="1849124" cy="4731763"/>
            </a:xfrm>
          </p:grpSpPr>
          <p:sp>
            <p:nvSpPr>
              <p:cNvPr id="8" name="Rectangle 7"/>
              <p:cNvSpPr/>
              <p:nvPr/>
            </p:nvSpPr>
            <p:spPr>
              <a:xfrm>
                <a:off x="6534388" y="1821614"/>
                <a:ext cx="1849124" cy="473176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ZoneTexte 11"/>
              <p:cNvSpPr txBox="1"/>
              <p:nvPr/>
            </p:nvSpPr>
            <p:spPr>
              <a:xfrm>
                <a:off x="6809491" y="5579239"/>
                <a:ext cx="1330251" cy="718761"/>
              </a:xfrm>
              <a:prstGeom prst="rect">
                <a:avLst/>
              </a:prstGeom>
              <a:noFill/>
            </p:spPr>
            <p:txBody>
              <a:bodyPr wrap="square" rtlCol="0">
                <a:spAutoFit/>
              </a:bodyPr>
              <a:lstStyle/>
              <a:p>
                <a:pPr algn="ctr"/>
                <a:r>
                  <a:rPr lang="en-US" sz="1350" dirty="0"/>
                  <a:t>History panel</a:t>
                </a:r>
              </a:p>
            </p:txBody>
          </p:sp>
        </p:grpSp>
      </p:grpSp>
      <p:grpSp>
        <p:nvGrpSpPr>
          <p:cNvPr id="23" name="Grouper 22"/>
          <p:cNvGrpSpPr/>
          <p:nvPr/>
        </p:nvGrpSpPr>
        <p:grpSpPr>
          <a:xfrm>
            <a:off x="3056687" y="1887566"/>
            <a:ext cx="5356689" cy="4970434"/>
            <a:chOff x="1861567" y="1603366"/>
            <a:chExt cx="4694337" cy="5090308"/>
          </a:xfrm>
        </p:grpSpPr>
        <p:grpSp>
          <p:nvGrpSpPr>
            <p:cNvPr id="20" name="Grouper 19"/>
            <p:cNvGrpSpPr/>
            <p:nvPr/>
          </p:nvGrpSpPr>
          <p:grpSpPr>
            <a:xfrm>
              <a:off x="1861567" y="1603366"/>
              <a:ext cx="4694337" cy="5090308"/>
              <a:chOff x="1861567" y="1603366"/>
              <a:chExt cx="4694337" cy="5090308"/>
            </a:xfrm>
          </p:grpSpPr>
          <p:sp>
            <p:nvSpPr>
              <p:cNvPr id="7" name="Rectangle 6"/>
              <p:cNvSpPr/>
              <p:nvPr/>
            </p:nvSpPr>
            <p:spPr>
              <a:xfrm>
                <a:off x="1861567" y="1603366"/>
                <a:ext cx="4694337" cy="509030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vec flèche vers le bas 12"/>
              <p:cNvSpPr/>
              <p:nvPr/>
            </p:nvSpPr>
            <p:spPr>
              <a:xfrm>
                <a:off x="3478988" y="5509108"/>
                <a:ext cx="2191601" cy="1160511"/>
              </a:xfrm>
              <a:prstGeom prst="downArrowCallo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grpSp>
        <p:sp>
          <p:nvSpPr>
            <p:cNvPr id="14" name="ZoneTexte 13"/>
            <p:cNvSpPr txBox="1"/>
            <p:nvPr/>
          </p:nvSpPr>
          <p:spPr>
            <a:xfrm>
              <a:off x="3432801" y="5587766"/>
              <a:ext cx="2312351" cy="718761"/>
            </a:xfrm>
            <a:prstGeom prst="rect">
              <a:avLst/>
            </a:prstGeom>
            <a:noFill/>
          </p:spPr>
          <p:txBody>
            <a:bodyPr wrap="square" rtlCol="0">
              <a:spAutoFit/>
            </a:bodyPr>
            <a:lstStyle/>
            <a:p>
              <a:pPr algn="ctr"/>
              <a:r>
                <a:rPr lang="en-US" sz="1350" dirty="0"/>
                <a:t>Data display and tools dialog window</a:t>
              </a:r>
            </a:p>
          </p:txBody>
        </p:sp>
      </p:grpSp>
      <p:grpSp>
        <p:nvGrpSpPr>
          <p:cNvPr id="24" name="Grouper 23"/>
          <p:cNvGrpSpPr/>
          <p:nvPr/>
        </p:nvGrpSpPr>
        <p:grpSpPr>
          <a:xfrm>
            <a:off x="1236363" y="1887567"/>
            <a:ext cx="1833601" cy="4986536"/>
            <a:chOff x="75304" y="1603367"/>
            <a:chExt cx="1711945" cy="5135653"/>
          </a:xfrm>
        </p:grpSpPr>
        <p:sp>
          <p:nvSpPr>
            <p:cNvPr id="6" name="Rectangle 5"/>
            <p:cNvSpPr/>
            <p:nvPr/>
          </p:nvSpPr>
          <p:spPr>
            <a:xfrm>
              <a:off x="75304" y="1603367"/>
              <a:ext cx="1711945" cy="513565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vec flèche vers le bas 14"/>
            <p:cNvSpPr/>
            <p:nvPr/>
          </p:nvSpPr>
          <p:spPr>
            <a:xfrm>
              <a:off x="278811" y="5548973"/>
              <a:ext cx="1212656" cy="1160511"/>
            </a:xfrm>
            <a:prstGeom prst="downArrowCallo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
          <p:nvSpPr>
            <p:cNvPr id="16" name="ZoneTexte 15"/>
            <p:cNvSpPr txBox="1"/>
            <p:nvPr/>
          </p:nvSpPr>
          <p:spPr>
            <a:xfrm>
              <a:off x="247279" y="5627631"/>
              <a:ext cx="1330252" cy="718761"/>
            </a:xfrm>
            <a:prstGeom prst="rect">
              <a:avLst/>
            </a:prstGeom>
            <a:noFill/>
          </p:spPr>
          <p:txBody>
            <a:bodyPr wrap="square" rtlCol="0">
              <a:spAutoFit/>
            </a:bodyPr>
            <a:lstStyle/>
            <a:p>
              <a:pPr algn="ctr"/>
              <a:r>
                <a:rPr lang="en-US" sz="1350" dirty="0"/>
                <a:t>Tool </a:t>
              </a:r>
            </a:p>
            <a:p>
              <a:pPr algn="ctr"/>
              <a:r>
                <a:rPr lang="en-US" sz="1350" dirty="0"/>
                <a:t>panel</a:t>
              </a:r>
            </a:p>
          </p:txBody>
        </p:sp>
      </p:grpSp>
    </p:spTree>
    <p:extLst>
      <p:ext uri="{BB962C8B-B14F-4D97-AF65-F5344CB8AC3E}">
        <p14:creationId xmlns:p14="http://schemas.microsoft.com/office/powerpoint/2010/main" val="39278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A6E3745-3BA6-3F2C-9668-8551E53CC4EC}"/>
              </a:ext>
            </a:extLst>
          </p:cNvPr>
          <p:cNvPicPr>
            <a:picLocks noChangeAspect="1"/>
          </p:cNvPicPr>
          <p:nvPr/>
        </p:nvPicPr>
        <p:blipFill>
          <a:blip r:embed="rId2"/>
          <a:stretch>
            <a:fillRect/>
          </a:stretch>
        </p:blipFill>
        <p:spPr>
          <a:xfrm>
            <a:off x="1219109" y="2826830"/>
            <a:ext cx="9903389" cy="3547162"/>
          </a:xfrm>
          <a:prstGeom prst="rect">
            <a:avLst/>
          </a:prstGeom>
        </p:spPr>
      </p:pic>
      <p:sp>
        <p:nvSpPr>
          <p:cNvPr id="3" name="Titre 2"/>
          <p:cNvSpPr>
            <a:spLocks noGrp="1"/>
          </p:cNvSpPr>
          <p:nvPr>
            <p:ph type="title"/>
          </p:nvPr>
        </p:nvSpPr>
        <p:spPr/>
        <p:txBody>
          <a:bodyPr/>
          <a:lstStyle/>
          <a:p>
            <a:r>
              <a:rPr lang="en-US" b="1" dirty="0">
                <a:solidFill>
                  <a:schemeClr val="accent2"/>
                </a:solidFill>
              </a:rPr>
              <a:t>Top</a:t>
            </a:r>
            <a:r>
              <a:rPr lang="en-US" b="1" dirty="0"/>
              <a:t> menu</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25</a:t>
            </a:fld>
            <a:endParaRPr lang="fr-FR"/>
          </a:p>
        </p:txBody>
      </p:sp>
      <p:grpSp>
        <p:nvGrpSpPr>
          <p:cNvPr id="20" name="Grouper 19"/>
          <p:cNvGrpSpPr/>
          <p:nvPr/>
        </p:nvGrpSpPr>
        <p:grpSpPr>
          <a:xfrm>
            <a:off x="6311976" y="3158992"/>
            <a:ext cx="1254955" cy="998132"/>
            <a:chOff x="3660663" y="3115103"/>
            <a:chExt cx="1673273" cy="1330843"/>
          </a:xfrm>
        </p:grpSpPr>
        <p:sp>
          <p:nvSpPr>
            <p:cNvPr id="5" name="Rectangle avec flèche vers le bas 4"/>
            <p:cNvSpPr/>
            <p:nvPr/>
          </p:nvSpPr>
          <p:spPr>
            <a:xfrm rot="10800000">
              <a:off x="3760401" y="3115103"/>
              <a:ext cx="1473798" cy="1237643"/>
            </a:xfrm>
            <a:prstGeom prst="downArrowCallout">
              <a:avLst>
                <a:gd name="adj1" fmla="val 21523"/>
                <a:gd name="adj2" fmla="val 25000"/>
                <a:gd name="adj3" fmla="val 25000"/>
                <a:gd name="adj4" fmla="val 68766"/>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dirty="0"/>
            </a:p>
          </p:txBody>
        </p:sp>
        <p:sp>
          <p:nvSpPr>
            <p:cNvPr id="6" name="ZoneTexte 5"/>
            <p:cNvSpPr txBox="1"/>
            <p:nvPr/>
          </p:nvSpPr>
          <p:spPr>
            <a:xfrm>
              <a:off x="3660663" y="3491838"/>
              <a:ext cx="1673273" cy="954108"/>
            </a:xfrm>
            <a:prstGeom prst="rect">
              <a:avLst/>
            </a:prstGeom>
            <a:noFill/>
          </p:spPr>
          <p:txBody>
            <a:bodyPr wrap="square" rtlCol="0">
              <a:spAutoFit/>
            </a:bodyPr>
            <a:lstStyle/>
            <a:p>
              <a:pPr algn="ctr"/>
              <a:r>
                <a:rPr lang="en-US" sz="1350" dirty="0"/>
                <a:t>Log in/out, manage your account</a:t>
              </a:r>
            </a:p>
          </p:txBody>
        </p:sp>
      </p:grpSp>
      <p:grpSp>
        <p:nvGrpSpPr>
          <p:cNvPr id="18" name="Grouper 17"/>
          <p:cNvGrpSpPr/>
          <p:nvPr/>
        </p:nvGrpSpPr>
        <p:grpSpPr>
          <a:xfrm>
            <a:off x="5413733" y="2164354"/>
            <a:ext cx="1128763" cy="803766"/>
            <a:chOff x="2319855" y="3071823"/>
            <a:chExt cx="1505017" cy="1071688"/>
          </a:xfrm>
        </p:grpSpPr>
        <p:sp>
          <p:nvSpPr>
            <p:cNvPr id="7" name="Rectangle avec flèche vers le bas 6"/>
            <p:cNvSpPr/>
            <p:nvPr/>
          </p:nvSpPr>
          <p:spPr>
            <a:xfrm rot="10800000" flipV="1">
              <a:off x="2395529" y="3071823"/>
              <a:ext cx="1353670" cy="1071688"/>
            </a:xfrm>
            <a:prstGeom prst="downArrowCallo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
          <p:nvSpPr>
            <p:cNvPr id="8" name="ZoneTexte 7"/>
            <p:cNvSpPr txBox="1"/>
            <p:nvPr/>
          </p:nvSpPr>
          <p:spPr>
            <a:xfrm>
              <a:off x="2319855" y="3118454"/>
              <a:ext cx="1505017" cy="677108"/>
            </a:xfrm>
            <a:prstGeom prst="rect">
              <a:avLst/>
            </a:prstGeom>
            <a:noFill/>
          </p:spPr>
          <p:txBody>
            <a:bodyPr wrap="square" rtlCol="0">
              <a:spAutoFit/>
            </a:bodyPr>
            <a:lstStyle/>
            <a:p>
              <a:pPr algn="ctr"/>
              <a:r>
                <a:rPr lang="en-US" sz="1350" dirty="0"/>
                <a:t>Access public data</a:t>
              </a:r>
            </a:p>
          </p:txBody>
        </p:sp>
      </p:grpSp>
      <p:grpSp>
        <p:nvGrpSpPr>
          <p:cNvPr id="12" name="Grouper 11"/>
          <p:cNvGrpSpPr/>
          <p:nvPr/>
        </p:nvGrpSpPr>
        <p:grpSpPr>
          <a:xfrm>
            <a:off x="4003091" y="3206746"/>
            <a:ext cx="909492" cy="803766"/>
            <a:chOff x="1211806" y="3050007"/>
            <a:chExt cx="1212656" cy="1071688"/>
          </a:xfrm>
        </p:grpSpPr>
        <p:sp>
          <p:nvSpPr>
            <p:cNvPr id="9" name="Rectangle avec flèche vers le bas 8"/>
            <p:cNvSpPr/>
            <p:nvPr/>
          </p:nvSpPr>
          <p:spPr>
            <a:xfrm rot="10800000">
              <a:off x="1211806" y="3050007"/>
              <a:ext cx="1212656" cy="1071688"/>
            </a:xfrm>
            <a:prstGeom prst="downArrowCallo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
          <p:nvSpPr>
            <p:cNvPr id="10" name="Rectangle 9"/>
            <p:cNvSpPr/>
            <p:nvPr/>
          </p:nvSpPr>
          <p:spPr>
            <a:xfrm>
              <a:off x="1286126" y="3443090"/>
              <a:ext cx="1041312" cy="677108"/>
            </a:xfrm>
            <a:prstGeom prst="rect">
              <a:avLst/>
            </a:prstGeom>
          </p:spPr>
          <p:txBody>
            <a:bodyPr wrap="none">
              <a:spAutoFit/>
            </a:bodyPr>
            <a:lstStyle/>
            <a:p>
              <a:pPr algn="ctr"/>
              <a:r>
                <a:rPr lang="en-US" sz="1350" dirty="0"/>
                <a:t>Run </a:t>
              </a:r>
            </a:p>
            <a:p>
              <a:pPr algn="ctr"/>
              <a:r>
                <a:rPr lang="en-US" sz="1350" dirty="0"/>
                <a:t>analyses</a:t>
              </a:r>
            </a:p>
          </p:txBody>
        </p:sp>
      </p:grpSp>
      <p:grpSp>
        <p:nvGrpSpPr>
          <p:cNvPr id="16" name="Grouper 15"/>
          <p:cNvGrpSpPr/>
          <p:nvPr/>
        </p:nvGrpSpPr>
        <p:grpSpPr>
          <a:xfrm>
            <a:off x="4337833" y="2169410"/>
            <a:ext cx="1018871" cy="757792"/>
            <a:chOff x="1610292" y="1968051"/>
            <a:chExt cx="1358494" cy="1010389"/>
          </a:xfrm>
        </p:grpSpPr>
        <p:sp>
          <p:nvSpPr>
            <p:cNvPr id="11" name="Rectangle avec flèche vers le bas 10"/>
            <p:cNvSpPr/>
            <p:nvPr/>
          </p:nvSpPr>
          <p:spPr>
            <a:xfrm>
              <a:off x="1610292" y="2000536"/>
              <a:ext cx="1295876" cy="977904"/>
            </a:xfrm>
            <a:prstGeom prst="downArrowCallout">
              <a:avLst>
                <a:gd name="adj1" fmla="val 25000"/>
                <a:gd name="adj2" fmla="val 25000"/>
                <a:gd name="adj3" fmla="val 21700"/>
                <a:gd name="adj4" fmla="val 64977"/>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
          <p:nvSpPr>
            <p:cNvPr id="13" name="Rectangle 12"/>
            <p:cNvSpPr/>
            <p:nvPr/>
          </p:nvSpPr>
          <p:spPr>
            <a:xfrm>
              <a:off x="1644291" y="1968051"/>
              <a:ext cx="1324495" cy="677108"/>
            </a:xfrm>
            <a:prstGeom prst="rect">
              <a:avLst/>
            </a:prstGeom>
          </p:spPr>
          <p:txBody>
            <a:bodyPr wrap="square">
              <a:spAutoFit/>
            </a:bodyPr>
            <a:lstStyle/>
            <a:p>
              <a:pPr algn="ctr"/>
              <a:r>
                <a:rPr lang="en-US" sz="1350" dirty="0"/>
                <a:t>Run </a:t>
              </a:r>
            </a:p>
            <a:p>
              <a:pPr algn="ctr"/>
              <a:r>
                <a:rPr lang="en-US" sz="1350" dirty="0"/>
                <a:t>workflows</a:t>
              </a:r>
            </a:p>
          </p:txBody>
        </p:sp>
      </p:grpSp>
      <p:grpSp>
        <p:nvGrpSpPr>
          <p:cNvPr id="21" name="Grouper 20"/>
          <p:cNvGrpSpPr/>
          <p:nvPr/>
        </p:nvGrpSpPr>
        <p:grpSpPr>
          <a:xfrm>
            <a:off x="6606599" y="2233026"/>
            <a:ext cx="1713869" cy="662184"/>
            <a:chOff x="5134708" y="2094750"/>
            <a:chExt cx="2285158" cy="882912"/>
          </a:xfrm>
        </p:grpSpPr>
        <p:sp>
          <p:nvSpPr>
            <p:cNvPr id="17" name="Rectangle 16"/>
            <p:cNvSpPr/>
            <p:nvPr/>
          </p:nvSpPr>
          <p:spPr>
            <a:xfrm>
              <a:off x="6095370" y="2094750"/>
              <a:ext cx="1324496" cy="400109"/>
            </a:xfrm>
            <a:prstGeom prst="rect">
              <a:avLst/>
            </a:prstGeom>
          </p:spPr>
          <p:txBody>
            <a:bodyPr wrap="square">
              <a:spAutoFit/>
            </a:bodyPr>
            <a:lstStyle/>
            <a:p>
              <a:pPr algn="ctr"/>
              <a:r>
                <a:rPr lang="en-US" sz="1350" dirty="0"/>
                <a:t>Get Help</a:t>
              </a:r>
            </a:p>
          </p:txBody>
        </p:sp>
        <p:sp>
          <p:nvSpPr>
            <p:cNvPr id="25" name="Forme libre 24"/>
            <p:cNvSpPr/>
            <p:nvPr/>
          </p:nvSpPr>
          <p:spPr>
            <a:xfrm>
              <a:off x="5134708" y="2297723"/>
              <a:ext cx="1043354" cy="679939"/>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22" name="Grouper 20">
            <a:extLst>
              <a:ext uri="{FF2B5EF4-FFF2-40B4-BE49-F238E27FC236}">
                <a16:creationId xmlns:a16="http://schemas.microsoft.com/office/drawing/2014/main" id="{6FB39CA3-4CAE-8E42-9C21-C6935FE80BA9}"/>
              </a:ext>
            </a:extLst>
          </p:cNvPr>
          <p:cNvGrpSpPr/>
          <p:nvPr/>
        </p:nvGrpSpPr>
        <p:grpSpPr>
          <a:xfrm>
            <a:off x="7531982" y="2343213"/>
            <a:ext cx="2331125" cy="696007"/>
            <a:chOff x="5003488" y="2333428"/>
            <a:chExt cx="3108166" cy="928009"/>
          </a:xfrm>
        </p:grpSpPr>
        <p:sp>
          <p:nvSpPr>
            <p:cNvPr id="23" name="Rectangle 22">
              <a:extLst>
                <a:ext uri="{FF2B5EF4-FFF2-40B4-BE49-F238E27FC236}">
                  <a16:creationId xmlns:a16="http://schemas.microsoft.com/office/drawing/2014/main" id="{66A9E3F5-D2BB-5646-A1A2-4AC93BD15F2F}"/>
                </a:ext>
              </a:extLst>
            </p:cNvPr>
            <p:cNvSpPr/>
            <p:nvPr/>
          </p:nvSpPr>
          <p:spPr>
            <a:xfrm>
              <a:off x="5990394" y="2333428"/>
              <a:ext cx="2121260" cy="677108"/>
            </a:xfrm>
            <a:prstGeom prst="rect">
              <a:avLst/>
            </a:prstGeom>
          </p:spPr>
          <p:txBody>
            <a:bodyPr wrap="square">
              <a:spAutoFit/>
            </a:bodyPr>
            <a:lstStyle/>
            <a:p>
              <a:pPr algn="ctr"/>
              <a:r>
                <a:rPr lang="en-US" sz="1350" dirty="0"/>
                <a:t>Get access to training materials</a:t>
              </a:r>
            </a:p>
          </p:txBody>
        </p:sp>
        <p:sp>
          <p:nvSpPr>
            <p:cNvPr id="24" name="Forme libre 23">
              <a:extLst>
                <a:ext uri="{FF2B5EF4-FFF2-40B4-BE49-F238E27FC236}">
                  <a16:creationId xmlns:a16="http://schemas.microsoft.com/office/drawing/2014/main" id="{C1A644D2-F97B-2248-98A4-8B526363615A}"/>
                </a:ext>
              </a:extLst>
            </p:cNvPr>
            <p:cNvSpPr/>
            <p:nvPr/>
          </p:nvSpPr>
          <p:spPr>
            <a:xfrm rot="1303512">
              <a:off x="5003488" y="2502346"/>
              <a:ext cx="1002911" cy="759091"/>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29028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Rectangle 2"/>
          <p:cNvSpPr/>
          <p:nvPr/>
        </p:nvSpPr>
        <p:spPr>
          <a:xfrm>
            <a:off x="2633662" y="4977497"/>
            <a:ext cx="6096000" cy="646331"/>
          </a:xfrm>
          <a:prstGeom prst="rect">
            <a:avLst/>
          </a:prstGeom>
        </p:spPr>
        <p:txBody>
          <a:bodyPr>
            <a:spAutoFit/>
          </a:bodyPr>
          <a:lstStyle/>
          <a:p>
            <a:pPr algn="ctr"/>
            <a:r>
              <a:rPr lang="en-US" sz="3600" dirty="0">
                <a:hlinkClick r:id="rId2"/>
              </a:rPr>
              <a:t>Exercise 1</a:t>
            </a:r>
            <a:endParaRPr lang="en-US" sz="3600" dirty="0"/>
          </a:p>
        </p:txBody>
      </p:sp>
      <p:pic>
        <p:nvPicPr>
          <p:cNvPr id="4" name="Image 3"/>
          <p:cNvPicPr>
            <a:picLocks noChangeAspect="1"/>
          </p:cNvPicPr>
          <p:nvPr/>
        </p:nvPicPr>
        <p:blipFill>
          <a:blip r:embed="rId3"/>
          <a:stretch>
            <a:fillRect/>
          </a:stretch>
        </p:blipFill>
        <p:spPr>
          <a:xfrm>
            <a:off x="2633662" y="600149"/>
            <a:ext cx="6350000" cy="3746500"/>
          </a:xfrm>
          <a:prstGeom prst="rect">
            <a:avLst/>
          </a:prstGeom>
        </p:spPr>
      </p:pic>
    </p:spTree>
    <p:extLst>
      <p:ext uri="{BB962C8B-B14F-4D97-AF65-F5344CB8AC3E}">
        <p14:creationId xmlns:p14="http://schemas.microsoft.com/office/powerpoint/2010/main" val="1415904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3EE1124-8F51-549D-CFDF-0023A42C6BCE}"/>
              </a:ext>
            </a:extLst>
          </p:cNvPr>
          <p:cNvPicPr>
            <a:picLocks noChangeAspect="1"/>
          </p:cNvPicPr>
          <p:nvPr/>
        </p:nvPicPr>
        <p:blipFill>
          <a:blip r:embed="rId2"/>
          <a:stretch>
            <a:fillRect/>
          </a:stretch>
        </p:blipFill>
        <p:spPr>
          <a:xfrm>
            <a:off x="1238525" y="1555247"/>
            <a:ext cx="9139734" cy="5239674"/>
          </a:xfrm>
          <a:prstGeom prst="rect">
            <a:avLst/>
          </a:prstGeom>
        </p:spPr>
      </p:pic>
      <p:sp>
        <p:nvSpPr>
          <p:cNvPr id="3" name="Titre 2"/>
          <p:cNvSpPr>
            <a:spLocks noGrp="1"/>
          </p:cNvSpPr>
          <p:nvPr>
            <p:ph type="title"/>
          </p:nvPr>
        </p:nvSpPr>
        <p:spPr/>
        <p:txBody>
          <a:bodyPr/>
          <a:lstStyle/>
          <a:p>
            <a:r>
              <a:rPr lang="en-US" b="1" dirty="0"/>
              <a:t>History</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27</a:t>
            </a:fld>
            <a:endParaRPr lang="fr-FR"/>
          </a:p>
        </p:txBody>
      </p:sp>
      <p:sp>
        <p:nvSpPr>
          <p:cNvPr id="8" name="Rectangle 7"/>
          <p:cNvSpPr/>
          <p:nvPr/>
        </p:nvSpPr>
        <p:spPr>
          <a:xfrm>
            <a:off x="8397980" y="1530809"/>
            <a:ext cx="1992922" cy="523967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96149" y="4381463"/>
            <a:ext cx="1982110" cy="2389021"/>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ZoneTexte 9"/>
          <p:cNvSpPr txBox="1"/>
          <p:nvPr/>
        </p:nvSpPr>
        <p:spPr>
          <a:xfrm>
            <a:off x="8405964" y="4456965"/>
            <a:ext cx="1742945" cy="369332"/>
          </a:xfrm>
          <a:prstGeom prst="rect">
            <a:avLst/>
          </a:prstGeom>
          <a:noFill/>
        </p:spPr>
        <p:txBody>
          <a:bodyPr wrap="square" rtlCol="0">
            <a:spAutoFit/>
          </a:bodyPr>
          <a:lstStyle/>
          <a:p>
            <a:r>
              <a:rPr lang="en-US" dirty="0"/>
              <a:t>History panel</a:t>
            </a:r>
          </a:p>
        </p:txBody>
      </p:sp>
      <p:sp>
        <p:nvSpPr>
          <p:cNvPr id="13" name="Rectangle 12"/>
          <p:cNvSpPr/>
          <p:nvPr/>
        </p:nvSpPr>
        <p:spPr>
          <a:xfrm>
            <a:off x="8405964" y="4817385"/>
            <a:ext cx="1752760" cy="584775"/>
          </a:xfrm>
          <a:prstGeom prst="rect">
            <a:avLst/>
          </a:prstGeom>
        </p:spPr>
        <p:txBody>
          <a:bodyPr wrap="square">
            <a:spAutoFit/>
          </a:bodyPr>
          <a:lstStyle/>
          <a:p>
            <a:r>
              <a:rPr lang="en-US" sz="1600" dirty="0">
                <a:solidFill>
                  <a:srgbClr val="000000"/>
                </a:solidFill>
              </a:rPr>
              <a:t>Keep track of each job run</a:t>
            </a:r>
          </a:p>
        </p:txBody>
      </p:sp>
    </p:spTree>
    <p:extLst>
      <p:ext uri="{BB962C8B-B14F-4D97-AF65-F5344CB8AC3E}">
        <p14:creationId xmlns:p14="http://schemas.microsoft.com/office/powerpoint/2010/main" val="972284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9D20075-269B-1DF5-0C9E-197889CF5F8D}"/>
              </a:ext>
            </a:extLst>
          </p:cNvPr>
          <p:cNvPicPr>
            <a:picLocks noChangeAspect="1"/>
          </p:cNvPicPr>
          <p:nvPr/>
        </p:nvPicPr>
        <p:blipFill>
          <a:blip r:embed="rId2"/>
          <a:stretch>
            <a:fillRect/>
          </a:stretch>
        </p:blipFill>
        <p:spPr>
          <a:xfrm>
            <a:off x="3346021" y="2443827"/>
            <a:ext cx="2908300" cy="2070100"/>
          </a:xfrm>
          <a:prstGeom prst="rect">
            <a:avLst/>
          </a:prstGeom>
        </p:spPr>
      </p:pic>
      <p:sp>
        <p:nvSpPr>
          <p:cNvPr id="3" name="Titre 2"/>
          <p:cNvSpPr>
            <a:spLocks noGrp="1"/>
          </p:cNvSpPr>
          <p:nvPr>
            <p:ph type="title"/>
          </p:nvPr>
        </p:nvSpPr>
        <p:spPr/>
        <p:txBody>
          <a:bodyPr/>
          <a:lstStyle/>
          <a:p>
            <a:r>
              <a:rPr lang="en-US" b="1" dirty="0"/>
              <a:t>History</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28</a:t>
            </a:fld>
            <a:endParaRPr lang="fr-FR"/>
          </a:p>
        </p:txBody>
      </p:sp>
      <p:grpSp>
        <p:nvGrpSpPr>
          <p:cNvPr id="6" name="Grouper 5"/>
          <p:cNvGrpSpPr/>
          <p:nvPr/>
        </p:nvGrpSpPr>
        <p:grpSpPr>
          <a:xfrm>
            <a:off x="3898080" y="4047554"/>
            <a:ext cx="2197920" cy="967448"/>
            <a:chOff x="1314525" y="4060041"/>
            <a:chExt cx="2197920" cy="967448"/>
          </a:xfrm>
        </p:grpSpPr>
        <p:sp>
          <p:nvSpPr>
            <p:cNvPr id="7" name="Rectangle 6"/>
            <p:cNvSpPr/>
            <p:nvPr/>
          </p:nvSpPr>
          <p:spPr>
            <a:xfrm>
              <a:off x="1314525" y="4658157"/>
              <a:ext cx="2197920" cy="369332"/>
            </a:xfrm>
            <a:prstGeom prst="rect">
              <a:avLst/>
            </a:prstGeom>
          </p:spPr>
          <p:txBody>
            <a:bodyPr wrap="square">
              <a:spAutoFit/>
            </a:bodyPr>
            <a:lstStyle/>
            <a:p>
              <a:pPr algn="ctr"/>
              <a:r>
                <a:rPr lang="en-US" dirty="0"/>
                <a:t>Refresh History</a:t>
              </a:r>
            </a:p>
          </p:txBody>
        </p:sp>
        <p:sp>
          <p:nvSpPr>
            <p:cNvPr id="8" name="Forme libre 7"/>
            <p:cNvSpPr/>
            <p:nvPr/>
          </p:nvSpPr>
          <p:spPr>
            <a:xfrm>
              <a:off x="2893542" y="4060041"/>
              <a:ext cx="533684" cy="631227"/>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er 16"/>
          <p:cNvGrpSpPr/>
          <p:nvPr/>
        </p:nvGrpSpPr>
        <p:grpSpPr>
          <a:xfrm>
            <a:off x="3041041" y="1017176"/>
            <a:ext cx="2906135" cy="1558338"/>
            <a:chOff x="1517040" y="1017175"/>
            <a:chExt cx="2906135" cy="1558338"/>
          </a:xfrm>
        </p:grpSpPr>
        <p:sp>
          <p:nvSpPr>
            <p:cNvPr id="9" name="Rectangle 8"/>
            <p:cNvSpPr/>
            <p:nvPr/>
          </p:nvSpPr>
          <p:spPr>
            <a:xfrm>
              <a:off x="1517040" y="1017175"/>
              <a:ext cx="2556419" cy="369332"/>
            </a:xfrm>
            <a:prstGeom prst="rect">
              <a:avLst/>
            </a:prstGeom>
          </p:spPr>
          <p:txBody>
            <a:bodyPr wrap="square">
              <a:spAutoFit/>
            </a:bodyPr>
            <a:lstStyle/>
            <a:p>
              <a:pPr algn="ctr"/>
              <a:r>
                <a:rPr lang="en-US" dirty="0">
                  <a:solidFill>
                    <a:schemeClr val="accent2"/>
                  </a:solidFill>
                </a:rPr>
                <a:t>History options</a:t>
              </a:r>
            </a:p>
          </p:txBody>
        </p:sp>
        <p:sp>
          <p:nvSpPr>
            <p:cNvPr id="10" name="Forme libre 9"/>
            <p:cNvSpPr/>
            <p:nvPr/>
          </p:nvSpPr>
          <p:spPr>
            <a:xfrm flipH="1">
              <a:off x="3919614" y="1249950"/>
              <a:ext cx="503561" cy="1325563"/>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er 3"/>
          <p:cNvGrpSpPr/>
          <p:nvPr/>
        </p:nvGrpSpPr>
        <p:grpSpPr>
          <a:xfrm>
            <a:off x="2378763" y="1422444"/>
            <a:ext cx="3311183" cy="1155007"/>
            <a:chOff x="451806" y="1410804"/>
            <a:chExt cx="3311183" cy="1155007"/>
          </a:xfrm>
        </p:grpSpPr>
        <p:sp>
          <p:nvSpPr>
            <p:cNvPr id="11" name="Forme libre 10"/>
            <p:cNvSpPr/>
            <p:nvPr/>
          </p:nvSpPr>
          <p:spPr>
            <a:xfrm flipH="1">
              <a:off x="3306727" y="1665228"/>
              <a:ext cx="456262" cy="900583"/>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51806" y="1410804"/>
              <a:ext cx="2884489" cy="369332"/>
            </a:xfrm>
            <a:prstGeom prst="rect">
              <a:avLst/>
            </a:prstGeom>
          </p:spPr>
          <p:txBody>
            <a:bodyPr wrap="square">
              <a:spAutoFit/>
            </a:bodyPr>
            <a:lstStyle/>
            <a:p>
              <a:pPr algn="ctr"/>
              <a:r>
                <a:rPr lang="en-US" dirty="0"/>
                <a:t>Switch history</a:t>
              </a:r>
            </a:p>
          </p:txBody>
        </p:sp>
      </p:grpSp>
      <p:grpSp>
        <p:nvGrpSpPr>
          <p:cNvPr id="20" name="Grouper 19"/>
          <p:cNvGrpSpPr/>
          <p:nvPr/>
        </p:nvGrpSpPr>
        <p:grpSpPr>
          <a:xfrm>
            <a:off x="1492628" y="3573981"/>
            <a:ext cx="2016612" cy="887116"/>
            <a:chOff x="-31372" y="3573981"/>
            <a:chExt cx="2016612" cy="887116"/>
          </a:xfrm>
        </p:grpSpPr>
        <p:sp>
          <p:nvSpPr>
            <p:cNvPr id="13" name="Forme libre 12"/>
            <p:cNvSpPr/>
            <p:nvPr/>
          </p:nvSpPr>
          <p:spPr>
            <a:xfrm rot="15375015" flipH="1">
              <a:off x="1306818" y="3351820"/>
              <a:ext cx="456262" cy="900583"/>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372" y="4091765"/>
              <a:ext cx="1992924" cy="369332"/>
            </a:xfrm>
            <a:prstGeom prst="rect">
              <a:avLst/>
            </a:prstGeom>
          </p:spPr>
          <p:txBody>
            <a:bodyPr wrap="square">
              <a:spAutoFit/>
            </a:bodyPr>
            <a:lstStyle/>
            <a:p>
              <a:pPr algn="ctr"/>
              <a:r>
                <a:rPr lang="en-US" dirty="0"/>
                <a:t>History name</a:t>
              </a:r>
            </a:p>
          </p:txBody>
        </p:sp>
      </p:grpSp>
      <p:grpSp>
        <p:nvGrpSpPr>
          <p:cNvPr id="18" name="Grouper 17"/>
          <p:cNvGrpSpPr/>
          <p:nvPr/>
        </p:nvGrpSpPr>
        <p:grpSpPr>
          <a:xfrm>
            <a:off x="1419484" y="2913493"/>
            <a:ext cx="2102458" cy="516851"/>
            <a:chOff x="-104516" y="2913492"/>
            <a:chExt cx="2102458" cy="516851"/>
          </a:xfrm>
        </p:grpSpPr>
        <p:sp>
          <p:nvSpPr>
            <p:cNvPr id="15" name="Forme libre 14"/>
            <p:cNvSpPr/>
            <p:nvPr/>
          </p:nvSpPr>
          <p:spPr>
            <a:xfrm rot="6224985" flipV="1">
              <a:off x="1447118" y="2696108"/>
              <a:ext cx="333439" cy="768208"/>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4516" y="3061011"/>
              <a:ext cx="1992924" cy="369332"/>
            </a:xfrm>
            <a:prstGeom prst="rect">
              <a:avLst/>
            </a:prstGeom>
          </p:spPr>
          <p:txBody>
            <a:bodyPr wrap="square">
              <a:spAutoFit/>
            </a:bodyPr>
            <a:lstStyle/>
            <a:p>
              <a:pPr algn="ctr"/>
              <a:r>
                <a:rPr lang="en-US" dirty="0"/>
                <a:t>Search datasets</a:t>
              </a:r>
            </a:p>
          </p:txBody>
        </p:sp>
      </p:grpSp>
      <p:sp>
        <p:nvSpPr>
          <p:cNvPr id="24" name="ZoneTexte 23">
            <a:extLst>
              <a:ext uri="{FF2B5EF4-FFF2-40B4-BE49-F238E27FC236}">
                <a16:creationId xmlns:a16="http://schemas.microsoft.com/office/drawing/2014/main" id="{811405F0-5E9A-9440-8604-95F1EA4033D3}"/>
              </a:ext>
            </a:extLst>
          </p:cNvPr>
          <p:cNvSpPr txBox="1"/>
          <p:nvPr/>
        </p:nvSpPr>
        <p:spPr>
          <a:xfrm>
            <a:off x="2635427" y="1763601"/>
            <a:ext cx="1949957" cy="369332"/>
          </a:xfrm>
          <a:prstGeom prst="rect">
            <a:avLst/>
          </a:prstGeom>
          <a:noFill/>
        </p:spPr>
        <p:txBody>
          <a:bodyPr wrap="none" rtlCol="0">
            <a:spAutoFit/>
          </a:bodyPr>
          <a:lstStyle/>
          <a:p>
            <a:r>
              <a:rPr lang="en-US" dirty="0"/>
              <a:t>Create new history</a:t>
            </a:r>
          </a:p>
        </p:txBody>
      </p:sp>
      <p:sp>
        <p:nvSpPr>
          <p:cNvPr id="26" name="Forme libre 25">
            <a:extLst>
              <a:ext uri="{FF2B5EF4-FFF2-40B4-BE49-F238E27FC236}">
                <a16:creationId xmlns:a16="http://schemas.microsoft.com/office/drawing/2014/main" id="{8F3D9521-2931-B843-AD3D-E9C96DFDA3BF}"/>
              </a:ext>
            </a:extLst>
          </p:cNvPr>
          <p:cNvSpPr/>
          <p:nvPr/>
        </p:nvSpPr>
        <p:spPr>
          <a:xfrm flipH="1">
            <a:off x="4586223" y="1948267"/>
            <a:ext cx="703282" cy="611583"/>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e 22">
            <a:extLst>
              <a:ext uri="{FF2B5EF4-FFF2-40B4-BE49-F238E27FC236}">
                <a16:creationId xmlns:a16="http://schemas.microsoft.com/office/drawing/2014/main" id="{02067E38-A3EA-1E54-9F3D-B8BA29DA6947}"/>
              </a:ext>
            </a:extLst>
          </p:cNvPr>
          <p:cNvGrpSpPr/>
          <p:nvPr/>
        </p:nvGrpSpPr>
        <p:grpSpPr>
          <a:xfrm>
            <a:off x="6049783" y="1399861"/>
            <a:ext cx="3991811" cy="4762500"/>
            <a:chOff x="6049783" y="1399861"/>
            <a:chExt cx="3991811" cy="4762500"/>
          </a:xfrm>
        </p:grpSpPr>
        <p:cxnSp>
          <p:nvCxnSpPr>
            <p:cNvPr id="21" name="Connecteur en arc 20"/>
            <p:cNvCxnSpPr>
              <a:cxnSpLocks/>
            </p:cNvCxnSpPr>
            <p:nvPr/>
          </p:nvCxnSpPr>
          <p:spPr>
            <a:xfrm>
              <a:off x="6049783" y="2740947"/>
              <a:ext cx="1260346" cy="1140161"/>
            </a:xfrm>
            <a:prstGeom prst="curvedConnector3">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2" name="Image 21">
              <a:extLst>
                <a:ext uri="{FF2B5EF4-FFF2-40B4-BE49-F238E27FC236}">
                  <a16:creationId xmlns:a16="http://schemas.microsoft.com/office/drawing/2014/main" id="{CCC72260-5531-A634-F54B-B0575A7369A2}"/>
                </a:ext>
              </a:extLst>
            </p:cNvPr>
            <p:cNvPicPr>
              <a:picLocks noChangeAspect="1"/>
            </p:cNvPicPr>
            <p:nvPr/>
          </p:nvPicPr>
          <p:blipFill>
            <a:blip r:embed="rId3"/>
            <a:stretch>
              <a:fillRect/>
            </a:stretch>
          </p:blipFill>
          <p:spPr>
            <a:xfrm>
              <a:off x="7476194" y="1399861"/>
              <a:ext cx="2565400" cy="4762500"/>
            </a:xfrm>
            <a:prstGeom prst="rect">
              <a:avLst/>
            </a:prstGeom>
          </p:spPr>
        </p:pic>
      </p:grpSp>
    </p:spTree>
    <p:extLst>
      <p:ext uri="{BB962C8B-B14F-4D97-AF65-F5344CB8AC3E}">
        <p14:creationId xmlns:p14="http://schemas.microsoft.com/office/powerpoint/2010/main" val="427694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b="1" dirty="0"/>
              <a:t>View all histories</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29</a:t>
            </a:fld>
            <a:endParaRPr lang="fr-FR"/>
          </a:p>
        </p:txBody>
      </p:sp>
      <p:pic>
        <p:nvPicPr>
          <p:cNvPr id="4" name="Image 3">
            <a:extLst>
              <a:ext uri="{FF2B5EF4-FFF2-40B4-BE49-F238E27FC236}">
                <a16:creationId xmlns:a16="http://schemas.microsoft.com/office/drawing/2014/main" id="{9CEA6DED-B654-79A4-EAF5-95683289224A}"/>
              </a:ext>
            </a:extLst>
          </p:cNvPr>
          <p:cNvPicPr>
            <a:picLocks noChangeAspect="1"/>
          </p:cNvPicPr>
          <p:nvPr/>
        </p:nvPicPr>
        <p:blipFill>
          <a:blip r:embed="rId2"/>
          <a:stretch>
            <a:fillRect/>
          </a:stretch>
        </p:blipFill>
        <p:spPr>
          <a:xfrm>
            <a:off x="1507732" y="1417356"/>
            <a:ext cx="8803365" cy="5304119"/>
          </a:xfrm>
          <a:prstGeom prst="rect">
            <a:avLst/>
          </a:prstGeom>
        </p:spPr>
      </p:pic>
    </p:spTree>
    <p:extLst>
      <p:ext uri="{BB962C8B-B14F-4D97-AF65-F5344CB8AC3E}">
        <p14:creationId xmlns:p14="http://schemas.microsoft.com/office/powerpoint/2010/main" val="901457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b="1" dirty="0"/>
              <a:t>Analyzing biological data with informatics tools</a:t>
            </a:r>
          </a:p>
        </p:txBody>
      </p:sp>
      <p:sp>
        <p:nvSpPr>
          <p:cNvPr id="3" name="Espace réservé du texte 2"/>
          <p:cNvSpPr>
            <a:spLocks noGrp="1"/>
          </p:cNvSpPr>
          <p:nvPr>
            <p:ph type="body" idx="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D6305B4F-327D-7A42-8964-F10526815F64}" type="slidenum">
              <a:rPr lang="fr-FR" smtClean="0"/>
              <a:t>3</a:t>
            </a:fld>
            <a:endParaRPr lang="fr-FR"/>
          </a:p>
        </p:txBody>
      </p:sp>
    </p:spTree>
    <p:extLst>
      <p:ext uri="{BB962C8B-B14F-4D97-AF65-F5344CB8AC3E}">
        <p14:creationId xmlns:p14="http://schemas.microsoft.com/office/powerpoint/2010/main" val="2853677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Rectangle 2"/>
          <p:cNvSpPr/>
          <p:nvPr/>
        </p:nvSpPr>
        <p:spPr>
          <a:xfrm>
            <a:off x="2633662" y="4977497"/>
            <a:ext cx="6096000" cy="646331"/>
          </a:xfrm>
          <a:prstGeom prst="rect">
            <a:avLst/>
          </a:prstGeom>
        </p:spPr>
        <p:txBody>
          <a:bodyPr>
            <a:spAutoFit/>
          </a:bodyPr>
          <a:lstStyle/>
          <a:p>
            <a:pPr algn="ctr"/>
            <a:r>
              <a:rPr lang="en-US" sz="3600" dirty="0">
                <a:hlinkClick r:id="rId2"/>
              </a:rPr>
              <a:t>Exercise 2</a:t>
            </a:r>
            <a:endParaRPr lang="en-US" sz="3600" dirty="0"/>
          </a:p>
        </p:txBody>
      </p:sp>
      <p:pic>
        <p:nvPicPr>
          <p:cNvPr id="4" name="Image 3"/>
          <p:cNvPicPr>
            <a:picLocks noChangeAspect="1"/>
          </p:cNvPicPr>
          <p:nvPr/>
        </p:nvPicPr>
        <p:blipFill>
          <a:blip r:embed="rId3"/>
          <a:stretch>
            <a:fillRect/>
          </a:stretch>
        </p:blipFill>
        <p:spPr>
          <a:xfrm>
            <a:off x="2633662" y="600149"/>
            <a:ext cx="6350000" cy="3746500"/>
          </a:xfrm>
          <a:prstGeom prst="rect">
            <a:avLst/>
          </a:prstGeom>
        </p:spPr>
      </p:pic>
    </p:spTree>
    <p:extLst>
      <p:ext uri="{BB962C8B-B14F-4D97-AF65-F5344CB8AC3E}">
        <p14:creationId xmlns:p14="http://schemas.microsoft.com/office/powerpoint/2010/main" val="90739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b="1" dirty="0"/>
              <a:t>Import data into Galaxy</a:t>
            </a:r>
          </a:p>
        </p:txBody>
      </p:sp>
      <p:sp>
        <p:nvSpPr>
          <p:cNvPr id="5" name="Espace réservé du contenu 4"/>
          <p:cNvSpPr>
            <a:spLocks noGrp="1"/>
          </p:cNvSpPr>
          <p:nvPr>
            <p:ph idx="1"/>
          </p:nvPr>
        </p:nvSpPr>
        <p:spPr/>
        <p:txBody>
          <a:bodyPr/>
          <a:lstStyle/>
          <a:p>
            <a:r>
              <a:rPr lang="en-US" dirty="0"/>
              <a:t>Your own data (from your computer)</a:t>
            </a:r>
          </a:p>
          <a:p>
            <a:r>
              <a:rPr lang="en-US" dirty="0"/>
              <a:t>Shared data</a:t>
            </a:r>
          </a:p>
          <a:p>
            <a:r>
              <a:rPr lang="en-US" dirty="0"/>
              <a:t>Data from external sources</a:t>
            </a:r>
          </a:p>
          <a:p>
            <a:endParaRPr lang="en-US" dirty="0"/>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31</a:t>
            </a:fld>
            <a:endParaRPr lang="fr-FR"/>
          </a:p>
        </p:txBody>
      </p:sp>
    </p:spTree>
    <p:extLst>
      <p:ext uri="{BB962C8B-B14F-4D97-AF65-F5344CB8AC3E}">
        <p14:creationId xmlns:p14="http://schemas.microsoft.com/office/powerpoint/2010/main" val="122126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ED4D3AA-7ED0-0F4F-AF87-9BDD275967E6}"/>
              </a:ext>
            </a:extLst>
          </p:cNvPr>
          <p:cNvPicPr>
            <a:picLocks noChangeAspect="1"/>
          </p:cNvPicPr>
          <p:nvPr/>
        </p:nvPicPr>
        <p:blipFill>
          <a:blip r:embed="rId2"/>
          <a:stretch>
            <a:fillRect/>
          </a:stretch>
        </p:blipFill>
        <p:spPr>
          <a:xfrm>
            <a:off x="4112355" y="2675460"/>
            <a:ext cx="6648510" cy="3996535"/>
          </a:xfrm>
          <a:prstGeom prst="rect">
            <a:avLst/>
          </a:prstGeom>
        </p:spPr>
      </p:pic>
      <p:pic>
        <p:nvPicPr>
          <p:cNvPr id="5" name="Image 4">
            <a:extLst>
              <a:ext uri="{FF2B5EF4-FFF2-40B4-BE49-F238E27FC236}">
                <a16:creationId xmlns:a16="http://schemas.microsoft.com/office/drawing/2014/main" id="{CFA2AF3F-387A-094C-A695-25B8ED3D693A}"/>
              </a:ext>
            </a:extLst>
          </p:cNvPr>
          <p:cNvPicPr>
            <a:picLocks noChangeAspect="1"/>
          </p:cNvPicPr>
          <p:nvPr/>
        </p:nvPicPr>
        <p:blipFill>
          <a:blip r:embed="rId3"/>
          <a:stretch>
            <a:fillRect/>
          </a:stretch>
        </p:blipFill>
        <p:spPr>
          <a:xfrm>
            <a:off x="711821" y="1407081"/>
            <a:ext cx="3182163" cy="3351878"/>
          </a:xfrm>
          <a:prstGeom prst="rect">
            <a:avLst/>
          </a:prstGeom>
        </p:spPr>
      </p:pic>
      <p:sp>
        <p:nvSpPr>
          <p:cNvPr id="2" name="Titre 1"/>
          <p:cNvSpPr>
            <a:spLocks noGrp="1"/>
          </p:cNvSpPr>
          <p:nvPr>
            <p:ph type="title"/>
          </p:nvPr>
        </p:nvSpPr>
        <p:spPr/>
        <p:txBody>
          <a:bodyPr>
            <a:normAutofit/>
          </a:bodyPr>
          <a:lstStyle/>
          <a:p>
            <a:r>
              <a:rPr lang="en-US" b="1" dirty="0"/>
              <a:t>Import your own data to Galaxy</a:t>
            </a:r>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32</a:t>
            </a:fld>
            <a:endParaRPr lang="fr-FR"/>
          </a:p>
        </p:txBody>
      </p:sp>
      <p:sp>
        <p:nvSpPr>
          <p:cNvPr id="8" name="Forme libre 7"/>
          <p:cNvSpPr/>
          <p:nvPr/>
        </p:nvSpPr>
        <p:spPr>
          <a:xfrm flipH="1" flipV="1">
            <a:off x="3248809" y="2108500"/>
            <a:ext cx="1470212" cy="934386"/>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p:cNvSpPr txBox="1"/>
          <p:nvPr/>
        </p:nvSpPr>
        <p:spPr>
          <a:xfrm>
            <a:off x="4660670" y="1706831"/>
            <a:ext cx="4152452" cy="646331"/>
          </a:xfrm>
          <a:prstGeom prst="rect">
            <a:avLst/>
          </a:prstGeom>
          <a:noFill/>
        </p:spPr>
        <p:txBody>
          <a:bodyPr wrap="square" rtlCol="0">
            <a:spAutoFit/>
          </a:bodyPr>
          <a:lstStyle/>
          <a:p>
            <a:r>
              <a:rPr lang="en-US" dirty="0"/>
              <a:t>Display the drag and drop utility used to upload local files</a:t>
            </a:r>
          </a:p>
        </p:txBody>
      </p:sp>
      <p:grpSp>
        <p:nvGrpSpPr>
          <p:cNvPr id="24" name="Grouper 23"/>
          <p:cNvGrpSpPr/>
          <p:nvPr/>
        </p:nvGrpSpPr>
        <p:grpSpPr>
          <a:xfrm>
            <a:off x="2574643" y="1464128"/>
            <a:ext cx="7075059" cy="4117649"/>
            <a:chOff x="1050642" y="1464128"/>
            <a:chExt cx="7075059" cy="4117649"/>
          </a:xfrm>
        </p:grpSpPr>
        <p:sp>
          <p:nvSpPr>
            <p:cNvPr id="14" name="Arc 13"/>
            <p:cNvSpPr/>
            <p:nvPr/>
          </p:nvSpPr>
          <p:spPr>
            <a:xfrm rot="10509396">
              <a:off x="1050642" y="1464128"/>
              <a:ext cx="2366951" cy="2569243"/>
            </a:xfrm>
            <a:prstGeom prst="arc">
              <a:avLst>
                <a:gd name="adj1" fmla="val 16200000"/>
                <a:gd name="adj2" fmla="val 20709013"/>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orme libre 15"/>
            <p:cNvSpPr/>
            <p:nvPr/>
          </p:nvSpPr>
          <p:spPr>
            <a:xfrm rot="6224985" flipV="1">
              <a:off x="2339555" y="4472745"/>
              <a:ext cx="903838" cy="438592"/>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23079" y="4935446"/>
              <a:ext cx="1316248" cy="646331"/>
            </a:xfrm>
            <a:prstGeom prst="rect">
              <a:avLst/>
            </a:prstGeom>
          </p:spPr>
          <p:txBody>
            <a:bodyPr wrap="square">
              <a:spAutoFit/>
            </a:bodyPr>
            <a:lstStyle/>
            <a:p>
              <a:pPr algn="ctr"/>
              <a:r>
                <a:rPr lang="en-US" dirty="0"/>
                <a:t>Name of the dataset</a:t>
              </a:r>
            </a:p>
          </p:txBody>
        </p:sp>
        <p:sp>
          <p:nvSpPr>
            <p:cNvPr id="18" name="Forme libre 17"/>
            <p:cNvSpPr/>
            <p:nvPr/>
          </p:nvSpPr>
          <p:spPr>
            <a:xfrm rot="20475328">
              <a:off x="3793524" y="4382601"/>
              <a:ext cx="570794" cy="422626"/>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875789" y="4877166"/>
              <a:ext cx="1992924" cy="369332"/>
            </a:xfrm>
            <a:prstGeom prst="rect">
              <a:avLst/>
            </a:prstGeom>
          </p:spPr>
          <p:txBody>
            <a:bodyPr wrap="square">
              <a:spAutoFit/>
            </a:bodyPr>
            <a:lstStyle/>
            <a:p>
              <a:pPr algn="ctr"/>
              <a:r>
                <a:rPr lang="en-US" dirty="0"/>
                <a:t>Size of the dataset</a:t>
              </a:r>
            </a:p>
          </p:txBody>
        </p:sp>
        <p:sp>
          <p:nvSpPr>
            <p:cNvPr id="20" name="Rectangle 19"/>
            <p:cNvSpPr/>
            <p:nvPr/>
          </p:nvSpPr>
          <p:spPr>
            <a:xfrm>
              <a:off x="4631053" y="4891066"/>
              <a:ext cx="1992924" cy="369332"/>
            </a:xfrm>
            <a:prstGeom prst="rect">
              <a:avLst/>
            </a:prstGeom>
          </p:spPr>
          <p:txBody>
            <a:bodyPr wrap="square">
              <a:spAutoFit/>
            </a:bodyPr>
            <a:lstStyle/>
            <a:p>
              <a:pPr algn="ctr"/>
              <a:r>
                <a:rPr lang="en-US" dirty="0">
                  <a:solidFill>
                    <a:srgbClr val="F57E31"/>
                  </a:solidFill>
                </a:rPr>
                <a:t>File format</a:t>
              </a:r>
            </a:p>
          </p:txBody>
        </p:sp>
        <p:sp>
          <p:nvSpPr>
            <p:cNvPr id="21" name="Forme libre 20"/>
            <p:cNvSpPr/>
            <p:nvPr/>
          </p:nvSpPr>
          <p:spPr>
            <a:xfrm rot="1124672" flipH="1">
              <a:off x="4980252" y="4387479"/>
              <a:ext cx="570794" cy="422626"/>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32777" y="4877166"/>
              <a:ext cx="1992924" cy="369332"/>
            </a:xfrm>
            <a:prstGeom prst="rect">
              <a:avLst/>
            </a:prstGeom>
          </p:spPr>
          <p:txBody>
            <a:bodyPr wrap="square">
              <a:spAutoFit/>
            </a:bodyPr>
            <a:lstStyle/>
            <a:p>
              <a:pPr algn="ctr"/>
              <a:r>
                <a:rPr lang="en-US" dirty="0">
                  <a:solidFill>
                    <a:srgbClr val="F57E31"/>
                  </a:solidFill>
                </a:rPr>
                <a:t>Genome</a:t>
              </a:r>
            </a:p>
          </p:txBody>
        </p:sp>
        <p:sp>
          <p:nvSpPr>
            <p:cNvPr id="23" name="Forme libre 22"/>
            <p:cNvSpPr/>
            <p:nvPr/>
          </p:nvSpPr>
          <p:spPr>
            <a:xfrm rot="1124672" flipH="1">
              <a:off x="6417027" y="4397070"/>
              <a:ext cx="570794" cy="422626"/>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spTree>
    <p:extLst>
      <p:ext uri="{BB962C8B-B14F-4D97-AF65-F5344CB8AC3E}">
        <p14:creationId xmlns:p14="http://schemas.microsoft.com/office/powerpoint/2010/main" val="79422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1169448-85D6-E6B8-1FC7-76004B85E399}"/>
              </a:ext>
            </a:extLst>
          </p:cNvPr>
          <p:cNvPicPr>
            <a:picLocks noChangeAspect="1"/>
          </p:cNvPicPr>
          <p:nvPr/>
        </p:nvPicPr>
        <p:blipFill>
          <a:blip r:embed="rId2"/>
          <a:stretch>
            <a:fillRect/>
          </a:stretch>
        </p:blipFill>
        <p:spPr>
          <a:xfrm>
            <a:off x="1998744" y="2145352"/>
            <a:ext cx="9848574" cy="2940179"/>
          </a:xfrm>
          <a:prstGeom prst="rect">
            <a:avLst/>
          </a:prstGeom>
        </p:spPr>
      </p:pic>
      <p:sp>
        <p:nvSpPr>
          <p:cNvPr id="2" name="Titre 1"/>
          <p:cNvSpPr>
            <a:spLocks noGrp="1"/>
          </p:cNvSpPr>
          <p:nvPr>
            <p:ph type="title"/>
          </p:nvPr>
        </p:nvSpPr>
        <p:spPr/>
        <p:txBody>
          <a:bodyPr>
            <a:normAutofit/>
          </a:bodyPr>
          <a:lstStyle/>
          <a:p>
            <a:r>
              <a:rPr lang="en-US" sz="3200" b="1" dirty="0"/>
              <a:t>Import shared data (data libraries)</a:t>
            </a:r>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33</a:t>
            </a:fld>
            <a:endParaRPr lang="fr-FR"/>
          </a:p>
        </p:txBody>
      </p:sp>
      <p:cxnSp>
        <p:nvCxnSpPr>
          <p:cNvPr id="13" name="Connecteur droit avec flèche 12">
            <a:extLst>
              <a:ext uri="{FF2B5EF4-FFF2-40B4-BE49-F238E27FC236}">
                <a16:creationId xmlns:a16="http://schemas.microsoft.com/office/drawing/2014/main" id="{DAA2C3CC-CB81-A541-93CA-03B1A1BA5255}"/>
              </a:ext>
            </a:extLst>
          </p:cNvPr>
          <p:cNvCxnSpPr>
            <a:cxnSpLocks/>
          </p:cNvCxnSpPr>
          <p:nvPr/>
        </p:nvCxnSpPr>
        <p:spPr>
          <a:xfrm flipH="1">
            <a:off x="6899365" y="1879025"/>
            <a:ext cx="359394" cy="33427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4" name="ZoneTexte 13">
            <a:extLst>
              <a:ext uri="{FF2B5EF4-FFF2-40B4-BE49-F238E27FC236}">
                <a16:creationId xmlns:a16="http://schemas.microsoft.com/office/drawing/2014/main" id="{999099BA-D144-C748-A64D-492B6B8FD64A}"/>
              </a:ext>
            </a:extLst>
          </p:cNvPr>
          <p:cNvSpPr txBox="1"/>
          <p:nvPr/>
        </p:nvSpPr>
        <p:spPr>
          <a:xfrm>
            <a:off x="7238059" y="1618744"/>
            <a:ext cx="359394" cy="369332"/>
          </a:xfrm>
          <a:prstGeom prst="rect">
            <a:avLst/>
          </a:prstGeom>
          <a:noFill/>
        </p:spPr>
        <p:txBody>
          <a:bodyPr wrap="none" rtlCol="0">
            <a:spAutoFit/>
          </a:bodyPr>
          <a:lstStyle/>
          <a:p>
            <a:r>
              <a:rPr lang="en-US" dirty="0"/>
              <a:t>1.</a:t>
            </a:r>
          </a:p>
        </p:txBody>
      </p:sp>
      <p:cxnSp>
        <p:nvCxnSpPr>
          <p:cNvPr id="15" name="Connecteur droit avec flèche 14">
            <a:extLst>
              <a:ext uri="{FF2B5EF4-FFF2-40B4-BE49-F238E27FC236}">
                <a16:creationId xmlns:a16="http://schemas.microsoft.com/office/drawing/2014/main" id="{73742338-E913-E04E-A55E-FBE0D8B4004A}"/>
              </a:ext>
            </a:extLst>
          </p:cNvPr>
          <p:cNvCxnSpPr>
            <a:cxnSpLocks/>
          </p:cNvCxnSpPr>
          <p:nvPr/>
        </p:nvCxnSpPr>
        <p:spPr>
          <a:xfrm flipH="1">
            <a:off x="7282626" y="1879025"/>
            <a:ext cx="650353" cy="65429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7" name="ZoneTexte 16">
            <a:extLst>
              <a:ext uri="{FF2B5EF4-FFF2-40B4-BE49-F238E27FC236}">
                <a16:creationId xmlns:a16="http://schemas.microsoft.com/office/drawing/2014/main" id="{7CBE0F39-B520-B14B-9881-E3A9FE40D235}"/>
              </a:ext>
            </a:extLst>
          </p:cNvPr>
          <p:cNvSpPr txBox="1"/>
          <p:nvPr/>
        </p:nvSpPr>
        <p:spPr>
          <a:xfrm>
            <a:off x="7932979" y="1577612"/>
            <a:ext cx="359394" cy="369332"/>
          </a:xfrm>
          <a:prstGeom prst="rect">
            <a:avLst/>
          </a:prstGeom>
          <a:noFill/>
        </p:spPr>
        <p:txBody>
          <a:bodyPr wrap="none" rtlCol="0">
            <a:spAutoFit/>
          </a:bodyPr>
          <a:lstStyle/>
          <a:p>
            <a:r>
              <a:rPr lang="en-US" dirty="0"/>
              <a:t>2.</a:t>
            </a:r>
          </a:p>
        </p:txBody>
      </p:sp>
      <p:sp>
        <p:nvSpPr>
          <p:cNvPr id="19" name="ZoneTexte 18">
            <a:extLst>
              <a:ext uri="{FF2B5EF4-FFF2-40B4-BE49-F238E27FC236}">
                <a16:creationId xmlns:a16="http://schemas.microsoft.com/office/drawing/2014/main" id="{3A69C9C7-780D-D74B-A8FC-93F841B3E9F0}"/>
              </a:ext>
            </a:extLst>
          </p:cNvPr>
          <p:cNvSpPr txBox="1"/>
          <p:nvPr/>
        </p:nvSpPr>
        <p:spPr>
          <a:xfrm>
            <a:off x="587198" y="2969111"/>
            <a:ext cx="1233543" cy="646331"/>
          </a:xfrm>
          <a:prstGeom prst="rect">
            <a:avLst/>
          </a:prstGeom>
          <a:noFill/>
        </p:spPr>
        <p:txBody>
          <a:bodyPr wrap="none" rtlCol="0">
            <a:spAutoFit/>
          </a:bodyPr>
          <a:lstStyle/>
          <a:p>
            <a:r>
              <a:rPr lang="en-US" dirty="0"/>
              <a:t>List of data</a:t>
            </a:r>
          </a:p>
          <a:p>
            <a:r>
              <a:rPr lang="en-US" dirty="0"/>
              <a:t>libraries</a:t>
            </a:r>
          </a:p>
        </p:txBody>
      </p:sp>
      <p:cxnSp>
        <p:nvCxnSpPr>
          <p:cNvPr id="21" name="Connecteur droit avec flèche 20">
            <a:extLst>
              <a:ext uri="{FF2B5EF4-FFF2-40B4-BE49-F238E27FC236}">
                <a16:creationId xmlns:a16="http://schemas.microsoft.com/office/drawing/2014/main" id="{B5A1AF7D-5614-A44D-A9E7-256CC8D3F554}"/>
              </a:ext>
            </a:extLst>
          </p:cNvPr>
          <p:cNvCxnSpPr/>
          <p:nvPr/>
        </p:nvCxnSpPr>
        <p:spPr>
          <a:xfrm>
            <a:off x="1632632" y="3429000"/>
            <a:ext cx="503668"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6951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24DF231-2DB9-4F44-BE30-1CE4B64C4420}"/>
              </a:ext>
            </a:extLst>
          </p:cNvPr>
          <p:cNvPicPr>
            <a:picLocks noChangeAspect="1"/>
          </p:cNvPicPr>
          <p:nvPr/>
        </p:nvPicPr>
        <p:blipFill>
          <a:blip r:embed="rId2"/>
          <a:stretch>
            <a:fillRect/>
          </a:stretch>
        </p:blipFill>
        <p:spPr>
          <a:xfrm>
            <a:off x="965447" y="1358312"/>
            <a:ext cx="2169704" cy="5330414"/>
          </a:xfrm>
          <a:prstGeom prst="rect">
            <a:avLst/>
          </a:prstGeom>
        </p:spPr>
      </p:pic>
      <p:sp>
        <p:nvSpPr>
          <p:cNvPr id="2" name="Titre 1"/>
          <p:cNvSpPr>
            <a:spLocks noGrp="1"/>
          </p:cNvSpPr>
          <p:nvPr>
            <p:ph type="title"/>
          </p:nvPr>
        </p:nvSpPr>
        <p:spPr/>
        <p:txBody>
          <a:bodyPr/>
          <a:lstStyle/>
          <a:p>
            <a:r>
              <a:rPr lang="en-US" b="1" dirty="0"/>
              <a:t>Import public data</a:t>
            </a:r>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34</a:t>
            </a:fld>
            <a:endParaRPr lang="fr-FR"/>
          </a:p>
        </p:txBody>
      </p:sp>
      <p:sp>
        <p:nvSpPr>
          <p:cNvPr id="7" name="Accolade ouvrante 6"/>
          <p:cNvSpPr/>
          <p:nvPr/>
        </p:nvSpPr>
        <p:spPr>
          <a:xfrm flipH="1">
            <a:off x="2741541" y="3056453"/>
            <a:ext cx="378823" cy="3627446"/>
          </a:xfrm>
          <a:prstGeom prst="leftBrace">
            <a:avLst>
              <a:gd name="adj1" fmla="val 8333"/>
              <a:gd name="adj2" fmla="val 6563"/>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ZoneTexte 7"/>
          <p:cNvSpPr txBox="1"/>
          <p:nvPr/>
        </p:nvSpPr>
        <p:spPr>
          <a:xfrm>
            <a:off x="3217477" y="2791333"/>
            <a:ext cx="1998617" cy="923330"/>
          </a:xfrm>
          <a:prstGeom prst="rect">
            <a:avLst/>
          </a:prstGeom>
          <a:noFill/>
        </p:spPr>
        <p:txBody>
          <a:bodyPr wrap="square" rtlCol="0">
            <a:spAutoFit/>
          </a:bodyPr>
          <a:lstStyle/>
          <a:p>
            <a:r>
              <a:rPr lang="en-US" dirty="0"/>
              <a:t>Browse and import external data from public databases</a:t>
            </a:r>
          </a:p>
        </p:txBody>
      </p:sp>
      <p:grpSp>
        <p:nvGrpSpPr>
          <p:cNvPr id="11" name="Grouper 10"/>
          <p:cNvGrpSpPr/>
          <p:nvPr/>
        </p:nvGrpSpPr>
        <p:grpSpPr>
          <a:xfrm>
            <a:off x="2759342" y="3564429"/>
            <a:ext cx="7570572" cy="3069193"/>
            <a:chOff x="763531" y="3601500"/>
            <a:chExt cx="7570572" cy="3069193"/>
          </a:xfrm>
        </p:grpSpPr>
        <p:pic>
          <p:nvPicPr>
            <p:cNvPr id="9" name="Image 8"/>
            <p:cNvPicPr>
              <a:picLocks noChangeAspect="1"/>
            </p:cNvPicPr>
            <p:nvPr/>
          </p:nvPicPr>
          <p:blipFill>
            <a:blip r:embed="rId3"/>
            <a:stretch>
              <a:fillRect/>
            </a:stretch>
          </p:blipFill>
          <p:spPr>
            <a:xfrm>
              <a:off x="3409406" y="3601500"/>
              <a:ext cx="4924697" cy="3061191"/>
            </a:xfrm>
            <a:prstGeom prst="rect">
              <a:avLst/>
            </a:prstGeom>
          </p:spPr>
        </p:pic>
        <p:sp>
          <p:nvSpPr>
            <p:cNvPr id="10" name="Arc 9"/>
            <p:cNvSpPr/>
            <p:nvPr/>
          </p:nvSpPr>
          <p:spPr>
            <a:xfrm rot="9526151">
              <a:off x="763531" y="4101450"/>
              <a:ext cx="3217886" cy="2569243"/>
            </a:xfrm>
            <a:prstGeom prst="arc">
              <a:avLst>
                <a:gd name="adj1" fmla="val 14657039"/>
                <a:gd name="adj2" fmla="val 20330170"/>
              </a:avLst>
            </a:prstGeom>
            <a:ln w="28575">
              <a:solidFill>
                <a:schemeClr val="accent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 name="Grouper 14"/>
          <p:cNvGrpSpPr/>
          <p:nvPr/>
        </p:nvGrpSpPr>
        <p:grpSpPr>
          <a:xfrm>
            <a:off x="6624747" y="1646900"/>
            <a:ext cx="2825712" cy="3064287"/>
            <a:chOff x="5100747" y="1646899"/>
            <a:chExt cx="2825712" cy="3064287"/>
          </a:xfrm>
        </p:grpSpPr>
        <p:sp>
          <p:nvSpPr>
            <p:cNvPr id="12" name="Arc 11"/>
            <p:cNvSpPr/>
            <p:nvPr/>
          </p:nvSpPr>
          <p:spPr>
            <a:xfrm rot="16200000">
              <a:off x="5201893" y="2243089"/>
              <a:ext cx="2366951" cy="2569243"/>
            </a:xfrm>
            <a:prstGeom prst="arc">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8" name="Picture 4" descr="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2026" y="1646899"/>
              <a:ext cx="1144433" cy="11444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376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Rectangle 2"/>
          <p:cNvSpPr/>
          <p:nvPr/>
        </p:nvSpPr>
        <p:spPr>
          <a:xfrm>
            <a:off x="2633662" y="4977497"/>
            <a:ext cx="6096000" cy="646331"/>
          </a:xfrm>
          <a:prstGeom prst="rect">
            <a:avLst/>
          </a:prstGeom>
        </p:spPr>
        <p:txBody>
          <a:bodyPr>
            <a:spAutoFit/>
          </a:bodyPr>
          <a:lstStyle/>
          <a:p>
            <a:pPr algn="ctr"/>
            <a:r>
              <a:rPr lang="en-US" sz="3600" dirty="0">
                <a:hlinkClick r:id="rId2"/>
              </a:rPr>
              <a:t>Exercise 3</a:t>
            </a:r>
            <a:endParaRPr lang="en-US" sz="3600" dirty="0"/>
          </a:p>
        </p:txBody>
      </p:sp>
      <p:pic>
        <p:nvPicPr>
          <p:cNvPr id="4" name="Image 3"/>
          <p:cNvPicPr>
            <a:picLocks noChangeAspect="1"/>
          </p:cNvPicPr>
          <p:nvPr/>
        </p:nvPicPr>
        <p:blipFill>
          <a:blip r:embed="rId3"/>
          <a:stretch>
            <a:fillRect/>
          </a:stretch>
        </p:blipFill>
        <p:spPr>
          <a:xfrm>
            <a:off x="2633662" y="600149"/>
            <a:ext cx="6350000" cy="3746500"/>
          </a:xfrm>
          <a:prstGeom prst="rect">
            <a:avLst/>
          </a:prstGeom>
        </p:spPr>
      </p:pic>
    </p:spTree>
    <p:extLst>
      <p:ext uri="{BB962C8B-B14F-4D97-AF65-F5344CB8AC3E}">
        <p14:creationId xmlns:p14="http://schemas.microsoft.com/office/powerpoint/2010/main" val="1660115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Datasets/Jobs in the History</a:t>
            </a:r>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36</a:t>
            </a:fld>
            <a:endParaRPr lang="fr-FR"/>
          </a:p>
        </p:txBody>
      </p:sp>
      <p:sp>
        <p:nvSpPr>
          <p:cNvPr id="17" name="ZoneTexte 16"/>
          <p:cNvSpPr txBox="1"/>
          <p:nvPr/>
        </p:nvSpPr>
        <p:spPr>
          <a:xfrm>
            <a:off x="1707787" y="2319656"/>
            <a:ext cx="3487783" cy="369332"/>
          </a:xfrm>
          <a:prstGeom prst="rect">
            <a:avLst/>
          </a:prstGeom>
          <a:noFill/>
        </p:spPr>
        <p:txBody>
          <a:bodyPr wrap="square" rtlCol="0">
            <a:spAutoFit/>
          </a:bodyPr>
          <a:lstStyle/>
          <a:p>
            <a:r>
              <a:rPr lang="en-US" dirty="0"/>
              <a:t>Grey: the job is waiting to run</a:t>
            </a:r>
          </a:p>
        </p:txBody>
      </p:sp>
      <p:sp>
        <p:nvSpPr>
          <p:cNvPr id="18" name="ZoneTexte 17"/>
          <p:cNvSpPr txBox="1"/>
          <p:nvPr/>
        </p:nvSpPr>
        <p:spPr>
          <a:xfrm>
            <a:off x="5841275" y="2319656"/>
            <a:ext cx="3487783" cy="369332"/>
          </a:xfrm>
          <a:prstGeom prst="rect">
            <a:avLst/>
          </a:prstGeom>
          <a:noFill/>
        </p:spPr>
        <p:txBody>
          <a:bodyPr wrap="square" rtlCol="0">
            <a:spAutoFit/>
          </a:bodyPr>
          <a:lstStyle/>
          <a:p>
            <a:r>
              <a:rPr lang="en-US" dirty="0"/>
              <a:t>Orange: the job is running</a:t>
            </a:r>
          </a:p>
        </p:txBody>
      </p:sp>
      <p:sp>
        <p:nvSpPr>
          <p:cNvPr id="19" name="ZoneTexte 18"/>
          <p:cNvSpPr txBox="1"/>
          <p:nvPr/>
        </p:nvSpPr>
        <p:spPr>
          <a:xfrm>
            <a:off x="1602630" y="3707254"/>
            <a:ext cx="3891827" cy="369332"/>
          </a:xfrm>
          <a:prstGeom prst="rect">
            <a:avLst/>
          </a:prstGeom>
          <a:noFill/>
        </p:spPr>
        <p:txBody>
          <a:bodyPr wrap="square" rtlCol="0">
            <a:spAutoFit/>
          </a:bodyPr>
          <a:lstStyle/>
          <a:p>
            <a:r>
              <a:rPr lang="en-US" dirty="0"/>
              <a:t>Green: the job is successfully done</a:t>
            </a:r>
          </a:p>
        </p:txBody>
      </p:sp>
      <p:sp>
        <p:nvSpPr>
          <p:cNvPr id="20" name="ZoneTexte 19"/>
          <p:cNvSpPr txBox="1"/>
          <p:nvPr/>
        </p:nvSpPr>
        <p:spPr>
          <a:xfrm>
            <a:off x="5736118" y="3732654"/>
            <a:ext cx="4003766" cy="369332"/>
          </a:xfrm>
          <a:prstGeom prst="rect">
            <a:avLst/>
          </a:prstGeom>
          <a:noFill/>
        </p:spPr>
        <p:txBody>
          <a:bodyPr wrap="square" rtlCol="0">
            <a:spAutoFit/>
          </a:bodyPr>
          <a:lstStyle/>
          <a:p>
            <a:r>
              <a:rPr lang="en-US" dirty="0"/>
              <a:t>Red: the job encountered a problem</a:t>
            </a:r>
          </a:p>
        </p:txBody>
      </p:sp>
      <p:pic>
        <p:nvPicPr>
          <p:cNvPr id="21" name="Image 20"/>
          <p:cNvPicPr>
            <a:picLocks noChangeAspect="1"/>
          </p:cNvPicPr>
          <p:nvPr/>
        </p:nvPicPr>
        <p:blipFill>
          <a:blip r:embed="rId2"/>
          <a:stretch>
            <a:fillRect/>
          </a:stretch>
        </p:blipFill>
        <p:spPr>
          <a:xfrm>
            <a:off x="5964354" y="4101986"/>
            <a:ext cx="2997200" cy="571500"/>
          </a:xfrm>
          <a:prstGeom prst="rect">
            <a:avLst/>
          </a:prstGeom>
          <a:ln>
            <a:solidFill>
              <a:schemeClr val="accent3">
                <a:lumMod val="75000"/>
              </a:schemeClr>
            </a:solidFill>
          </a:ln>
        </p:spPr>
      </p:pic>
      <p:pic>
        <p:nvPicPr>
          <p:cNvPr id="12" name="Image 11">
            <a:extLst>
              <a:ext uri="{FF2B5EF4-FFF2-40B4-BE49-F238E27FC236}">
                <a16:creationId xmlns:a16="http://schemas.microsoft.com/office/drawing/2014/main" id="{B79217EE-DEA4-DB46-A6DA-FA08B1593F06}"/>
              </a:ext>
            </a:extLst>
          </p:cNvPr>
          <p:cNvPicPr>
            <a:picLocks noChangeAspect="1"/>
          </p:cNvPicPr>
          <p:nvPr/>
        </p:nvPicPr>
        <p:blipFill>
          <a:blip r:embed="rId3"/>
          <a:stretch>
            <a:fillRect/>
          </a:stretch>
        </p:blipFill>
        <p:spPr>
          <a:xfrm>
            <a:off x="5934601" y="2728180"/>
            <a:ext cx="3606800" cy="419100"/>
          </a:xfrm>
          <a:prstGeom prst="rect">
            <a:avLst/>
          </a:prstGeom>
        </p:spPr>
      </p:pic>
      <p:pic>
        <p:nvPicPr>
          <p:cNvPr id="15" name="Image 14">
            <a:extLst>
              <a:ext uri="{FF2B5EF4-FFF2-40B4-BE49-F238E27FC236}">
                <a16:creationId xmlns:a16="http://schemas.microsoft.com/office/drawing/2014/main" id="{D710339D-F61E-B74B-B7FD-2CC3D21C70C8}"/>
              </a:ext>
            </a:extLst>
          </p:cNvPr>
          <p:cNvPicPr>
            <a:picLocks noChangeAspect="1"/>
          </p:cNvPicPr>
          <p:nvPr/>
        </p:nvPicPr>
        <p:blipFill>
          <a:blip r:embed="rId4"/>
          <a:stretch>
            <a:fillRect/>
          </a:stretch>
        </p:blipFill>
        <p:spPr>
          <a:xfrm>
            <a:off x="1525270" y="4029427"/>
            <a:ext cx="3619500" cy="482600"/>
          </a:xfrm>
          <a:prstGeom prst="rect">
            <a:avLst/>
          </a:prstGeom>
        </p:spPr>
      </p:pic>
      <p:pic>
        <p:nvPicPr>
          <p:cNvPr id="24" name="Image 23">
            <a:extLst>
              <a:ext uri="{FF2B5EF4-FFF2-40B4-BE49-F238E27FC236}">
                <a16:creationId xmlns:a16="http://schemas.microsoft.com/office/drawing/2014/main" id="{2CF404DE-B0B5-CA45-93BA-BC69B4AF058A}"/>
              </a:ext>
            </a:extLst>
          </p:cNvPr>
          <p:cNvPicPr>
            <a:picLocks noChangeAspect="1"/>
          </p:cNvPicPr>
          <p:nvPr/>
        </p:nvPicPr>
        <p:blipFill>
          <a:blip r:embed="rId5"/>
          <a:stretch>
            <a:fillRect/>
          </a:stretch>
        </p:blipFill>
        <p:spPr>
          <a:xfrm>
            <a:off x="1525270" y="2728180"/>
            <a:ext cx="3670300" cy="431800"/>
          </a:xfrm>
          <a:prstGeom prst="rect">
            <a:avLst/>
          </a:prstGeom>
        </p:spPr>
      </p:pic>
    </p:spTree>
    <p:extLst>
      <p:ext uri="{BB962C8B-B14F-4D97-AF65-F5344CB8AC3E}">
        <p14:creationId xmlns:p14="http://schemas.microsoft.com/office/powerpoint/2010/main" val="3231938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3F3EDF4-E22F-95DD-5B0A-1E7B5E5EFE1B}"/>
              </a:ext>
            </a:extLst>
          </p:cNvPr>
          <p:cNvPicPr>
            <a:picLocks noChangeAspect="1"/>
          </p:cNvPicPr>
          <p:nvPr/>
        </p:nvPicPr>
        <p:blipFill>
          <a:blip r:embed="rId2"/>
          <a:stretch>
            <a:fillRect/>
          </a:stretch>
        </p:blipFill>
        <p:spPr>
          <a:xfrm>
            <a:off x="4958690" y="1516793"/>
            <a:ext cx="3327400" cy="4584700"/>
          </a:xfrm>
          <a:prstGeom prst="rect">
            <a:avLst/>
          </a:prstGeom>
        </p:spPr>
      </p:pic>
      <p:sp>
        <p:nvSpPr>
          <p:cNvPr id="2" name="Titre 1"/>
          <p:cNvSpPr>
            <a:spLocks noGrp="1"/>
          </p:cNvSpPr>
          <p:nvPr>
            <p:ph type="title"/>
          </p:nvPr>
        </p:nvSpPr>
        <p:spPr/>
        <p:txBody>
          <a:bodyPr/>
          <a:lstStyle/>
          <a:p>
            <a:r>
              <a:rPr lang="en-US" b="1" dirty="0"/>
              <a:t>Datasets/Jobs in the History</a:t>
            </a:r>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37</a:t>
            </a:fld>
            <a:endParaRPr lang="fr-FR"/>
          </a:p>
        </p:txBody>
      </p:sp>
      <p:sp>
        <p:nvSpPr>
          <p:cNvPr id="6" name="Forme libre 5"/>
          <p:cNvSpPr/>
          <p:nvPr/>
        </p:nvSpPr>
        <p:spPr>
          <a:xfrm rot="17268720" flipH="1">
            <a:off x="4031045" y="1694621"/>
            <a:ext cx="312319" cy="1629058"/>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1615439" y="2006486"/>
            <a:ext cx="1867990" cy="923330"/>
          </a:xfrm>
          <a:prstGeom prst="rect">
            <a:avLst/>
          </a:prstGeom>
        </p:spPr>
        <p:txBody>
          <a:bodyPr wrap="square">
            <a:spAutoFit/>
          </a:bodyPr>
          <a:lstStyle/>
          <a:p>
            <a:r>
              <a:rPr lang="en-US" dirty="0"/>
              <a:t>Number of lines in the file </a:t>
            </a:r>
            <a:r>
              <a:rPr lang="en-US"/>
              <a:t>or size of the file</a:t>
            </a:r>
            <a:endParaRPr lang="en-US" dirty="0"/>
          </a:p>
        </p:txBody>
      </p:sp>
      <p:sp>
        <p:nvSpPr>
          <p:cNvPr id="8" name="Rectangle 7"/>
          <p:cNvSpPr/>
          <p:nvPr/>
        </p:nvSpPr>
        <p:spPr>
          <a:xfrm flipH="1">
            <a:off x="3028759" y="2972336"/>
            <a:ext cx="1031123" cy="369332"/>
          </a:xfrm>
          <a:prstGeom prst="rect">
            <a:avLst/>
          </a:prstGeom>
        </p:spPr>
        <p:txBody>
          <a:bodyPr wrap="square">
            <a:spAutoFit/>
          </a:bodyPr>
          <a:lstStyle/>
          <a:p>
            <a:r>
              <a:rPr lang="en-US"/>
              <a:t>Format</a:t>
            </a:r>
            <a:endParaRPr lang="en-US" dirty="0"/>
          </a:p>
        </p:txBody>
      </p:sp>
      <p:sp>
        <p:nvSpPr>
          <p:cNvPr id="9" name="Forme libre 8"/>
          <p:cNvSpPr/>
          <p:nvPr/>
        </p:nvSpPr>
        <p:spPr>
          <a:xfrm rot="17268720" flipH="1">
            <a:off x="3950706" y="2210836"/>
            <a:ext cx="592475" cy="1413551"/>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rme libre 9"/>
          <p:cNvSpPr/>
          <p:nvPr/>
        </p:nvSpPr>
        <p:spPr>
          <a:xfrm rot="14928079">
            <a:off x="7768623" y="2344428"/>
            <a:ext cx="596874" cy="1406459"/>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8799081" y="2863861"/>
            <a:ext cx="1165938" cy="369332"/>
          </a:xfrm>
          <a:prstGeom prst="rect">
            <a:avLst/>
          </a:prstGeom>
        </p:spPr>
        <p:txBody>
          <a:bodyPr wrap="square">
            <a:spAutoFit/>
          </a:bodyPr>
          <a:lstStyle/>
          <a:p>
            <a:r>
              <a:rPr lang="en-US" dirty="0"/>
              <a:t>Genome</a:t>
            </a:r>
          </a:p>
        </p:txBody>
      </p:sp>
      <p:sp>
        <p:nvSpPr>
          <p:cNvPr id="12" name="Rectangle 11"/>
          <p:cNvSpPr/>
          <p:nvPr/>
        </p:nvSpPr>
        <p:spPr>
          <a:xfrm flipH="1">
            <a:off x="1665376" y="5061290"/>
            <a:ext cx="2385443" cy="923330"/>
          </a:xfrm>
          <a:prstGeom prst="rect">
            <a:avLst/>
          </a:prstGeom>
        </p:spPr>
        <p:txBody>
          <a:bodyPr wrap="square">
            <a:spAutoFit/>
          </a:bodyPr>
          <a:lstStyle/>
          <a:p>
            <a:r>
              <a:rPr lang="en-US" dirty="0"/>
              <a:t>If the dataset is a text file</a:t>
            </a:r>
            <a:r>
              <a:rPr lang="en-US"/>
              <a:t>, the first lines of the file are displayed</a:t>
            </a:r>
            <a:endParaRPr lang="en-US" dirty="0"/>
          </a:p>
        </p:txBody>
      </p:sp>
      <p:sp>
        <p:nvSpPr>
          <p:cNvPr id="13" name="Forme libre 12"/>
          <p:cNvSpPr/>
          <p:nvPr/>
        </p:nvSpPr>
        <p:spPr>
          <a:xfrm rot="17268720" flipH="1">
            <a:off x="4083204" y="4572112"/>
            <a:ext cx="724988" cy="1151447"/>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694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E32EFDB-C624-B880-89D4-87A08ED16983}"/>
              </a:ext>
            </a:extLst>
          </p:cNvPr>
          <p:cNvPicPr>
            <a:picLocks noChangeAspect="1"/>
          </p:cNvPicPr>
          <p:nvPr/>
        </p:nvPicPr>
        <p:blipFill>
          <a:blip r:embed="rId2"/>
          <a:stretch>
            <a:fillRect/>
          </a:stretch>
        </p:blipFill>
        <p:spPr>
          <a:xfrm>
            <a:off x="4377061" y="1563074"/>
            <a:ext cx="3327400" cy="4584700"/>
          </a:xfrm>
          <a:prstGeom prst="rect">
            <a:avLst/>
          </a:prstGeom>
        </p:spPr>
      </p:pic>
      <p:sp>
        <p:nvSpPr>
          <p:cNvPr id="2" name="Titre 1"/>
          <p:cNvSpPr>
            <a:spLocks noGrp="1"/>
          </p:cNvSpPr>
          <p:nvPr>
            <p:ph type="title"/>
          </p:nvPr>
        </p:nvSpPr>
        <p:spPr/>
        <p:txBody>
          <a:bodyPr/>
          <a:lstStyle/>
          <a:p>
            <a:r>
              <a:rPr lang="en-US" b="1" dirty="0"/>
              <a:t>Datasets/Jobs in the History</a:t>
            </a:r>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38</a:t>
            </a:fld>
            <a:endParaRPr lang="fr-FR"/>
          </a:p>
        </p:txBody>
      </p:sp>
      <p:sp>
        <p:nvSpPr>
          <p:cNvPr id="6" name="Forme libre 5"/>
          <p:cNvSpPr/>
          <p:nvPr/>
        </p:nvSpPr>
        <p:spPr>
          <a:xfrm rot="17268720" flipH="1">
            <a:off x="4234921" y="658868"/>
            <a:ext cx="1771890" cy="3161375"/>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1628501" y="2209898"/>
            <a:ext cx="2086974" cy="1200329"/>
          </a:xfrm>
          <a:prstGeom prst="rect">
            <a:avLst/>
          </a:prstGeom>
        </p:spPr>
        <p:txBody>
          <a:bodyPr wrap="square">
            <a:spAutoFit/>
          </a:bodyPr>
          <a:lstStyle/>
          <a:p>
            <a:r>
              <a:rPr lang="en-US" dirty="0"/>
              <a:t>View dataset (if possible) in the middle panel of Galaxy</a:t>
            </a:r>
          </a:p>
        </p:txBody>
      </p:sp>
      <p:sp>
        <p:nvSpPr>
          <p:cNvPr id="8" name="Rectangle 7"/>
          <p:cNvSpPr/>
          <p:nvPr/>
        </p:nvSpPr>
        <p:spPr>
          <a:xfrm flipH="1">
            <a:off x="8086266" y="3231610"/>
            <a:ext cx="1802020" cy="1477328"/>
          </a:xfrm>
          <a:prstGeom prst="rect">
            <a:avLst/>
          </a:prstGeom>
        </p:spPr>
        <p:txBody>
          <a:bodyPr wrap="square">
            <a:spAutoFit/>
          </a:bodyPr>
          <a:lstStyle/>
          <a:p>
            <a:r>
              <a:rPr lang="en-US" dirty="0"/>
              <a:t>Edit attributes of the dataset (change name, format, genome, permission) </a:t>
            </a:r>
          </a:p>
        </p:txBody>
      </p:sp>
      <p:sp>
        <p:nvSpPr>
          <p:cNvPr id="9" name="Forme libre 8"/>
          <p:cNvSpPr/>
          <p:nvPr/>
        </p:nvSpPr>
        <p:spPr>
          <a:xfrm rot="10960198" flipH="1">
            <a:off x="7259051" y="1922076"/>
            <a:ext cx="1035728" cy="1278705"/>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rme libre 9"/>
          <p:cNvSpPr/>
          <p:nvPr/>
        </p:nvSpPr>
        <p:spPr>
          <a:xfrm rot="4331280">
            <a:off x="7756010" y="1664945"/>
            <a:ext cx="1006548" cy="894140"/>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8228348" y="2469228"/>
            <a:ext cx="1867988" cy="369332"/>
          </a:xfrm>
          <a:prstGeom prst="rect">
            <a:avLst/>
          </a:prstGeom>
        </p:spPr>
        <p:txBody>
          <a:bodyPr wrap="square">
            <a:spAutoFit/>
          </a:bodyPr>
          <a:lstStyle/>
          <a:p>
            <a:r>
              <a:rPr lang="en-US" dirty="0"/>
              <a:t>Delete dataset</a:t>
            </a:r>
          </a:p>
        </p:txBody>
      </p:sp>
      <p:sp>
        <p:nvSpPr>
          <p:cNvPr id="12" name="Rectangle 11"/>
          <p:cNvSpPr/>
          <p:nvPr/>
        </p:nvSpPr>
        <p:spPr>
          <a:xfrm flipH="1">
            <a:off x="2284022" y="4498942"/>
            <a:ext cx="2385443" cy="369332"/>
          </a:xfrm>
          <a:prstGeom prst="rect">
            <a:avLst/>
          </a:prstGeom>
        </p:spPr>
        <p:txBody>
          <a:bodyPr wrap="square">
            <a:spAutoFit/>
          </a:bodyPr>
          <a:lstStyle/>
          <a:p>
            <a:r>
              <a:rPr lang="en-US" dirty="0"/>
              <a:t>Download dataset</a:t>
            </a:r>
          </a:p>
        </p:txBody>
      </p:sp>
      <p:sp>
        <p:nvSpPr>
          <p:cNvPr id="13" name="Forme libre 12"/>
          <p:cNvSpPr/>
          <p:nvPr/>
        </p:nvSpPr>
        <p:spPr>
          <a:xfrm rot="17268720" flipH="1">
            <a:off x="3708337" y="3938081"/>
            <a:ext cx="734906" cy="580455"/>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350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70902D7-20F7-38B1-FF32-9EADF4AADA14}"/>
              </a:ext>
            </a:extLst>
          </p:cNvPr>
          <p:cNvPicPr>
            <a:picLocks noChangeAspect="1"/>
          </p:cNvPicPr>
          <p:nvPr/>
        </p:nvPicPr>
        <p:blipFill>
          <a:blip r:embed="rId2"/>
          <a:stretch>
            <a:fillRect/>
          </a:stretch>
        </p:blipFill>
        <p:spPr>
          <a:xfrm>
            <a:off x="4323652" y="1476931"/>
            <a:ext cx="3657600" cy="3949700"/>
          </a:xfrm>
          <a:prstGeom prst="rect">
            <a:avLst/>
          </a:prstGeom>
        </p:spPr>
      </p:pic>
      <p:sp>
        <p:nvSpPr>
          <p:cNvPr id="2" name="Titre 1"/>
          <p:cNvSpPr>
            <a:spLocks noGrp="1"/>
          </p:cNvSpPr>
          <p:nvPr>
            <p:ph type="title"/>
          </p:nvPr>
        </p:nvSpPr>
        <p:spPr/>
        <p:txBody>
          <a:bodyPr/>
          <a:lstStyle/>
          <a:p>
            <a:r>
              <a:rPr lang="en-US" b="1" dirty="0"/>
              <a:t>Size of histories and quota</a:t>
            </a:r>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39</a:t>
            </a:fld>
            <a:endParaRPr lang="fr-FR"/>
          </a:p>
        </p:txBody>
      </p:sp>
      <p:sp>
        <p:nvSpPr>
          <p:cNvPr id="6" name="Rectangle 5"/>
          <p:cNvSpPr/>
          <p:nvPr/>
        </p:nvSpPr>
        <p:spPr>
          <a:xfrm flipH="1">
            <a:off x="2074040" y="3036888"/>
            <a:ext cx="2385443" cy="369332"/>
          </a:xfrm>
          <a:prstGeom prst="rect">
            <a:avLst/>
          </a:prstGeom>
        </p:spPr>
        <p:txBody>
          <a:bodyPr wrap="square">
            <a:spAutoFit/>
          </a:bodyPr>
          <a:lstStyle/>
          <a:p>
            <a:r>
              <a:rPr lang="en-US" dirty="0"/>
              <a:t>Size of history</a:t>
            </a:r>
          </a:p>
        </p:txBody>
      </p:sp>
      <p:sp>
        <p:nvSpPr>
          <p:cNvPr id="7" name="Forme libre 6"/>
          <p:cNvSpPr/>
          <p:nvPr/>
        </p:nvSpPr>
        <p:spPr>
          <a:xfrm rot="4331280" flipH="1" flipV="1">
            <a:off x="3550079" y="3297935"/>
            <a:ext cx="920235" cy="866128"/>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8313078" y="2931956"/>
            <a:ext cx="940526" cy="369332"/>
          </a:xfrm>
          <a:prstGeom prst="rect">
            <a:avLst/>
          </a:prstGeom>
        </p:spPr>
        <p:txBody>
          <a:bodyPr wrap="square">
            <a:spAutoFit/>
          </a:bodyPr>
          <a:lstStyle/>
          <a:p>
            <a:r>
              <a:rPr lang="en-US"/>
              <a:t>Quota</a:t>
            </a:r>
            <a:endParaRPr lang="en-US" dirty="0"/>
          </a:p>
        </p:txBody>
      </p:sp>
      <p:sp>
        <p:nvSpPr>
          <p:cNvPr id="11" name="Forme libre 10"/>
          <p:cNvSpPr/>
          <p:nvPr/>
        </p:nvSpPr>
        <p:spPr>
          <a:xfrm rot="16200000" flipH="1" flipV="1">
            <a:off x="7490676" y="1849438"/>
            <a:ext cx="1346200" cy="1028700"/>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25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Bioinformatics analyses</a:t>
            </a:r>
          </a:p>
        </p:txBody>
      </p:sp>
      <p:sp>
        <p:nvSpPr>
          <p:cNvPr id="6" name="Espace réservé du numéro de diapositive 5"/>
          <p:cNvSpPr>
            <a:spLocks noGrp="1"/>
          </p:cNvSpPr>
          <p:nvPr>
            <p:ph type="sldNum" sz="quarter" idx="12"/>
          </p:nvPr>
        </p:nvSpPr>
        <p:spPr/>
        <p:txBody>
          <a:bodyPr/>
          <a:lstStyle/>
          <a:p>
            <a:fld id="{4EC3FD95-6D08-E244-B0C7-843EE52B8FE7}" type="slidenum">
              <a:rPr lang="en-US" smtClean="0"/>
              <a:t>4</a:t>
            </a:fld>
            <a:endParaRPr lang="en-US"/>
          </a:p>
        </p:txBody>
      </p:sp>
      <p:pic>
        <p:nvPicPr>
          <p:cNvPr id="3" name="Image 2"/>
          <p:cNvPicPr>
            <a:picLocks noChangeAspect="1"/>
          </p:cNvPicPr>
          <p:nvPr/>
        </p:nvPicPr>
        <p:blipFill>
          <a:blip r:embed="rId3"/>
          <a:stretch>
            <a:fillRect/>
          </a:stretch>
        </p:blipFill>
        <p:spPr>
          <a:xfrm>
            <a:off x="2088541" y="1417638"/>
            <a:ext cx="1202951" cy="1664082"/>
          </a:xfrm>
          <a:prstGeom prst="rect">
            <a:avLst/>
          </a:prstGeom>
        </p:spPr>
      </p:pic>
      <p:grpSp>
        <p:nvGrpSpPr>
          <p:cNvPr id="19" name="Grouper 18"/>
          <p:cNvGrpSpPr/>
          <p:nvPr/>
        </p:nvGrpSpPr>
        <p:grpSpPr>
          <a:xfrm>
            <a:off x="6194277" y="4838745"/>
            <a:ext cx="1345549" cy="1517607"/>
            <a:chOff x="4389086" y="4838743"/>
            <a:chExt cx="1345549" cy="1517607"/>
          </a:xfrm>
        </p:grpSpPr>
        <p:pic>
          <p:nvPicPr>
            <p:cNvPr id="13" name="Image 12"/>
            <p:cNvPicPr>
              <a:picLocks noChangeAspect="1"/>
            </p:cNvPicPr>
            <p:nvPr/>
          </p:nvPicPr>
          <p:blipFill>
            <a:blip r:embed="rId4"/>
            <a:stretch>
              <a:fillRect/>
            </a:stretch>
          </p:blipFill>
          <p:spPr>
            <a:xfrm>
              <a:off x="4389086" y="5422704"/>
              <a:ext cx="1345549" cy="933646"/>
            </a:xfrm>
            <a:prstGeom prst="rect">
              <a:avLst/>
            </a:prstGeom>
            <a:ln>
              <a:noFill/>
            </a:ln>
          </p:spPr>
        </p:pic>
        <p:sp>
          <p:nvSpPr>
            <p:cNvPr id="14" name="Flèche vers le bas 13"/>
            <p:cNvSpPr/>
            <p:nvPr/>
          </p:nvSpPr>
          <p:spPr>
            <a:xfrm>
              <a:off x="4593324" y="4838743"/>
              <a:ext cx="887738" cy="583961"/>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20" name="Grouper 19"/>
          <p:cNvGrpSpPr/>
          <p:nvPr/>
        </p:nvGrpSpPr>
        <p:grpSpPr>
          <a:xfrm>
            <a:off x="5863769" y="2574145"/>
            <a:ext cx="2503785" cy="2349204"/>
            <a:chOff x="4013234" y="2574146"/>
            <a:chExt cx="2503785" cy="2349204"/>
          </a:xfrm>
        </p:grpSpPr>
        <p:pic>
          <p:nvPicPr>
            <p:cNvPr id="12" name="Image 11"/>
            <p:cNvPicPr>
              <a:picLocks noChangeAspect="1"/>
            </p:cNvPicPr>
            <p:nvPr/>
          </p:nvPicPr>
          <p:blipFill>
            <a:blip r:embed="rId5">
              <a:clrChange>
                <a:clrFrom>
                  <a:srgbClr val="FFFFFF"/>
                </a:clrFrom>
                <a:clrTo>
                  <a:srgbClr val="FFFFFF">
                    <a:alpha val="0"/>
                  </a:srgbClr>
                </a:clrTo>
              </a:clrChange>
            </a:blip>
            <a:stretch>
              <a:fillRect/>
            </a:stretch>
          </p:blipFill>
          <p:spPr>
            <a:xfrm>
              <a:off x="4013234" y="3316498"/>
              <a:ext cx="2006566" cy="1606852"/>
            </a:xfrm>
            <a:prstGeom prst="rect">
              <a:avLst/>
            </a:prstGeom>
          </p:spPr>
        </p:pic>
        <p:cxnSp>
          <p:nvCxnSpPr>
            <p:cNvPr id="9" name="Connecteur en angle 8"/>
            <p:cNvCxnSpPr>
              <a:cxnSpLocks/>
              <a:stCxn id="7" idx="3"/>
              <a:endCxn id="12" idx="0"/>
            </p:cNvCxnSpPr>
            <p:nvPr/>
          </p:nvCxnSpPr>
          <p:spPr>
            <a:xfrm>
              <a:off x="4013234" y="2574148"/>
              <a:ext cx="1003283" cy="742350"/>
            </a:xfrm>
            <a:prstGeom prst="bentConnector2">
              <a:avLst/>
            </a:prstGeom>
            <a:ln w="38100"/>
          </p:spPr>
          <p:style>
            <a:lnRef idx="3">
              <a:schemeClr val="accent4"/>
            </a:lnRef>
            <a:fillRef idx="0">
              <a:schemeClr val="accent4"/>
            </a:fillRef>
            <a:effectRef idx="2">
              <a:schemeClr val="accent4"/>
            </a:effectRef>
            <a:fontRef idx="minor">
              <a:schemeClr val="tx1"/>
            </a:fontRef>
          </p:style>
        </p:cxnSp>
        <p:cxnSp>
          <p:nvCxnSpPr>
            <p:cNvPr id="16" name="Connecteur en angle 15"/>
            <p:cNvCxnSpPr>
              <a:stCxn id="10" idx="1"/>
              <a:endCxn id="12" idx="0"/>
            </p:cNvCxnSpPr>
            <p:nvPr/>
          </p:nvCxnSpPr>
          <p:spPr>
            <a:xfrm rot="10800000" flipV="1">
              <a:off x="5016517" y="2574146"/>
              <a:ext cx="1500502" cy="742351"/>
            </a:xfrm>
            <a:prstGeom prst="bentConnector2">
              <a:avLst/>
            </a:prstGeom>
            <a:ln w="38100"/>
          </p:spPr>
          <p:style>
            <a:lnRef idx="3">
              <a:schemeClr val="accent4"/>
            </a:lnRef>
            <a:fillRef idx="0">
              <a:schemeClr val="accent4"/>
            </a:fillRef>
            <a:effectRef idx="2">
              <a:schemeClr val="accent4"/>
            </a:effectRef>
            <a:fontRef idx="minor">
              <a:schemeClr val="tx1"/>
            </a:fontRef>
          </p:style>
        </p:cxnSp>
      </p:grpSp>
      <p:grpSp>
        <p:nvGrpSpPr>
          <p:cNvPr id="8" name="Grouper 7"/>
          <p:cNvGrpSpPr/>
          <p:nvPr/>
        </p:nvGrpSpPr>
        <p:grpSpPr>
          <a:xfrm>
            <a:off x="3291492" y="1852528"/>
            <a:ext cx="2572277" cy="1056863"/>
            <a:chOff x="1767491" y="1852527"/>
            <a:chExt cx="2572277" cy="1056863"/>
          </a:xfrm>
        </p:grpSpPr>
        <p:pic>
          <p:nvPicPr>
            <p:cNvPr id="7" name="Image 6"/>
            <p:cNvPicPr>
              <a:picLocks noChangeAspect="1"/>
            </p:cNvPicPr>
            <p:nvPr/>
          </p:nvPicPr>
          <p:blipFill>
            <a:blip r:embed="rId6"/>
            <a:stretch>
              <a:fillRect/>
            </a:stretch>
          </p:blipFill>
          <p:spPr>
            <a:xfrm>
              <a:off x="2688029" y="2238903"/>
              <a:ext cx="1651739" cy="670487"/>
            </a:xfrm>
            <a:prstGeom prst="rect">
              <a:avLst/>
            </a:prstGeom>
          </p:spPr>
        </p:pic>
        <p:sp>
          <p:nvSpPr>
            <p:cNvPr id="18" name="ZoneTexte 17"/>
            <p:cNvSpPr txBox="1"/>
            <p:nvPr/>
          </p:nvSpPr>
          <p:spPr>
            <a:xfrm>
              <a:off x="2590800" y="1852527"/>
              <a:ext cx="1748968" cy="369332"/>
            </a:xfrm>
            <a:prstGeom prst="rect">
              <a:avLst/>
            </a:prstGeom>
            <a:noFill/>
          </p:spPr>
          <p:txBody>
            <a:bodyPr wrap="square" rtlCol="0">
              <a:spAutoFit/>
            </a:bodyPr>
            <a:lstStyle/>
            <a:p>
              <a:r>
                <a:rPr lang="en-US" dirty="0"/>
                <a:t>Informatics data</a:t>
              </a:r>
            </a:p>
          </p:txBody>
        </p:sp>
        <p:sp>
          <p:nvSpPr>
            <p:cNvPr id="17" name="Flèche vers la droite 16"/>
            <p:cNvSpPr/>
            <p:nvPr/>
          </p:nvSpPr>
          <p:spPr>
            <a:xfrm>
              <a:off x="1767491" y="2367166"/>
              <a:ext cx="872629" cy="33288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grpSp>
        <p:nvGrpSpPr>
          <p:cNvPr id="4" name="Grouper 3"/>
          <p:cNvGrpSpPr/>
          <p:nvPr/>
        </p:nvGrpSpPr>
        <p:grpSpPr>
          <a:xfrm>
            <a:off x="8367553" y="1466920"/>
            <a:ext cx="1695752" cy="2214453"/>
            <a:chOff x="6143172" y="1501208"/>
            <a:chExt cx="1695752" cy="2214453"/>
          </a:xfrm>
        </p:grpSpPr>
        <p:pic>
          <p:nvPicPr>
            <p:cNvPr id="10" name="Image 9"/>
            <p:cNvPicPr>
              <a:picLocks noChangeAspect="1"/>
            </p:cNvPicPr>
            <p:nvPr/>
          </p:nvPicPr>
          <p:blipFill>
            <a:blip r:embed="rId7"/>
            <a:stretch>
              <a:fillRect/>
            </a:stretch>
          </p:blipFill>
          <p:spPr>
            <a:xfrm>
              <a:off x="6143172" y="1501208"/>
              <a:ext cx="1695752" cy="2214453"/>
            </a:xfrm>
            <a:prstGeom prst="rect">
              <a:avLst/>
            </a:prstGeom>
          </p:spPr>
        </p:pic>
        <p:sp>
          <p:nvSpPr>
            <p:cNvPr id="23" name="Rectangle 22"/>
            <p:cNvSpPr/>
            <p:nvPr/>
          </p:nvSpPr>
          <p:spPr>
            <a:xfrm>
              <a:off x="6912880" y="3600806"/>
              <a:ext cx="897146" cy="92458"/>
            </a:xfrm>
            <a:prstGeom prst="rect">
              <a:avLst/>
            </a:prstGeom>
            <a:solidFill>
              <a:schemeClr val="bg1"/>
            </a:solidFill>
            <a:ln>
              <a:solidFill>
                <a:schemeClr val="bg1"/>
              </a:solidFill>
            </a:ln>
            <a:effectLst/>
            <a:scene3d>
              <a:camera prst="orthographicFront">
                <a:rot lat="0" lon="0" rev="0"/>
              </a:camera>
              <a:lightRig rig="brightRoom" dir="tl"/>
            </a:scene3d>
            <a:sp3d contourW="9525" prstMaterial="flat">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782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Rectangle 2"/>
          <p:cNvSpPr/>
          <p:nvPr/>
        </p:nvSpPr>
        <p:spPr>
          <a:xfrm>
            <a:off x="2633662" y="4977497"/>
            <a:ext cx="6096000" cy="646331"/>
          </a:xfrm>
          <a:prstGeom prst="rect">
            <a:avLst/>
          </a:prstGeom>
        </p:spPr>
        <p:txBody>
          <a:bodyPr>
            <a:spAutoFit/>
          </a:bodyPr>
          <a:lstStyle/>
          <a:p>
            <a:pPr algn="ctr"/>
            <a:r>
              <a:rPr lang="en-US" sz="3600" dirty="0">
                <a:hlinkClick r:id="rId2"/>
              </a:rPr>
              <a:t>Exercise </a:t>
            </a:r>
            <a:r>
              <a:rPr lang="en-US" sz="3600" dirty="0">
                <a:hlinkClick r:id="rId3"/>
              </a:rPr>
              <a:t>4</a:t>
            </a:r>
            <a:endParaRPr lang="en-US" sz="3600" dirty="0"/>
          </a:p>
        </p:txBody>
      </p:sp>
      <p:pic>
        <p:nvPicPr>
          <p:cNvPr id="4" name="Image 3"/>
          <p:cNvPicPr>
            <a:picLocks noChangeAspect="1"/>
          </p:cNvPicPr>
          <p:nvPr/>
        </p:nvPicPr>
        <p:blipFill>
          <a:blip r:embed="rId4"/>
          <a:stretch>
            <a:fillRect/>
          </a:stretch>
        </p:blipFill>
        <p:spPr>
          <a:xfrm>
            <a:off x="2633662" y="600149"/>
            <a:ext cx="6350000" cy="3746500"/>
          </a:xfrm>
          <a:prstGeom prst="rect">
            <a:avLst/>
          </a:prstGeom>
        </p:spPr>
      </p:pic>
    </p:spTree>
    <p:extLst>
      <p:ext uri="{BB962C8B-B14F-4D97-AF65-F5344CB8AC3E}">
        <p14:creationId xmlns:p14="http://schemas.microsoft.com/office/powerpoint/2010/main" val="1019221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0D9FD1B-70BD-AE04-AC25-3538D9C13E42}"/>
              </a:ext>
            </a:extLst>
          </p:cNvPr>
          <p:cNvPicPr>
            <a:picLocks noChangeAspect="1"/>
          </p:cNvPicPr>
          <p:nvPr/>
        </p:nvPicPr>
        <p:blipFill>
          <a:blip r:embed="rId2"/>
          <a:stretch>
            <a:fillRect/>
          </a:stretch>
        </p:blipFill>
        <p:spPr>
          <a:xfrm>
            <a:off x="1526133" y="1480382"/>
            <a:ext cx="9139734" cy="5239674"/>
          </a:xfrm>
          <a:prstGeom prst="rect">
            <a:avLst/>
          </a:prstGeom>
        </p:spPr>
      </p:pic>
      <p:sp>
        <p:nvSpPr>
          <p:cNvPr id="3" name="Titre 2"/>
          <p:cNvSpPr>
            <a:spLocks noGrp="1"/>
          </p:cNvSpPr>
          <p:nvPr>
            <p:ph type="title"/>
          </p:nvPr>
        </p:nvSpPr>
        <p:spPr/>
        <p:txBody>
          <a:bodyPr/>
          <a:lstStyle/>
          <a:p>
            <a:r>
              <a:rPr lang="en-US" b="1" dirty="0"/>
              <a:t>Tool Panel / Run analyses</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41</a:t>
            </a:fld>
            <a:endParaRPr lang="fr-FR"/>
          </a:p>
        </p:txBody>
      </p:sp>
      <p:grpSp>
        <p:nvGrpSpPr>
          <p:cNvPr id="5" name="Grouper 4"/>
          <p:cNvGrpSpPr/>
          <p:nvPr/>
        </p:nvGrpSpPr>
        <p:grpSpPr>
          <a:xfrm>
            <a:off x="1526133" y="1480382"/>
            <a:ext cx="1863012" cy="5239674"/>
            <a:chOff x="45642" y="1493524"/>
            <a:chExt cx="1863012" cy="5239674"/>
          </a:xfrm>
        </p:grpSpPr>
        <p:sp>
          <p:nvSpPr>
            <p:cNvPr id="6" name="Rectangle 5"/>
            <p:cNvSpPr/>
            <p:nvPr/>
          </p:nvSpPr>
          <p:spPr>
            <a:xfrm>
              <a:off x="45642" y="1493524"/>
              <a:ext cx="1863012" cy="523967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avec flèche vers le bas 6"/>
            <p:cNvSpPr/>
            <p:nvPr/>
          </p:nvSpPr>
          <p:spPr>
            <a:xfrm>
              <a:off x="269962" y="5516000"/>
              <a:ext cx="1212656" cy="1160511"/>
            </a:xfrm>
            <a:prstGeom prst="downArrowCallo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grpSp>
      <p:sp>
        <p:nvSpPr>
          <p:cNvPr id="8" name="ZoneTexte 7"/>
          <p:cNvSpPr txBox="1"/>
          <p:nvPr/>
        </p:nvSpPr>
        <p:spPr>
          <a:xfrm>
            <a:off x="1691655" y="5579580"/>
            <a:ext cx="1330251" cy="646331"/>
          </a:xfrm>
          <a:prstGeom prst="rect">
            <a:avLst/>
          </a:prstGeom>
          <a:noFill/>
        </p:spPr>
        <p:txBody>
          <a:bodyPr wrap="square" rtlCol="0">
            <a:spAutoFit/>
          </a:bodyPr>
          <a:lstStyle/>
          <a:p>
            <a:pPr algn="ctr"/>
            <a:r>
              <a:rPr lang="en-US" dirty="0"/>
              <a:t>Tool </a:t>
            </a:r>
          </a:p>
          <a:p>
            <a:pPr algn="ctr"/>
            <a:r>
              <a:rPr lang="en-US" dirty="0"/>
              <a:t>panel</a:t>
            </a:r>
          </a:p>
        </p:txBody>
      </p:sp>
    </p:spTree>
    <p:extLst>
      <p:ext uri="{BB962C8B-B14F-4D97-AF65-F5344CB8AC3E}">
        <p14:creationId xmlns:p14="http://schemas.microsoft.com/office/powerpoint/2010/main" val="2586305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DDB29A6C-3957-0342-BB9B-1FC0D82BBD60}"/>
              </a:ext>
            </a:extLst>
          </p:cNvPr>
          <p:cNvPicPr>
            <a:picLocks noChangeAspect="1"/>
          </p:cNvPicPr>
          <p:nvPr/>
        </p:nvPicPr>
        <p:blipFill rotWithShape="1">
          <a:blip r:embed="rId2"/>
          <a:srcRect t="41610" b="8620"/>
          <a:stretch/>
        </p:blipFill>
        <p:spPr>
          <a:xfrm>
            <a:off x="7229057" y="3308284"/>
            <a:ext cx="3093033" cy="3413191"/>
          </a:xfrm>
          <a:prstGeom prst="rect">
            <a:avLst/>
          </a:prstGeom>
        </p:spPr>
      </p:pic>
      <p:pic>
        <p:nvPicPr>
          <p:cNvPr id="4" name="Image 3">
            <a:extLst>
              <a:ext uri="{FF2B5EF4-FFF2-40B4-BE49-F238E27FC236}">
                <a16:creationId xmlns:a16="http://schemas.microsoft.com/office/drawing/2014/main" id="{D5994172-5931-0945-B7F3-BC254C7AB280}"/>
              </a:ext>
            </a:extLst>
          </p:cNvPr>
          <p:cNvPicPr>
            <a:picLocks noChangeAspect="1"/>
          </p:cNvPicPr>
          <p:nvPr/>
        </p:nvPicPr>
        <p:blipFill rotWithShape="1">
          <a:blip r:embed="rId3"/>
          <a:srcRect b="32809"/>
          <a:stretch/>
        </p:blipFill>
        <p:spPr>
          <a:xfrm>
            <a:off x="3463331" y="1884914"/>
            <a:ext cx="2960722" cy="4607961"/>
          </a:xfrm>
          <a:prstGeom prst="rect">
            <a:avLst/>
          </a:prstGeom>
        </p:spPr>
      </p:pic>
      <p:sp>
        <p:nvSpPr>
          <p:cNvPr id="3" name="Titre 2"/>
          <p:cNvSpPr>
            <a:spLocks noGrp="1"/>
          </p:cNvSpPr>
          <p:nvPr>
            <p:ph type="title"/>
          </p:nvPr>
        </p:nvSpPr>
        <p:spPr/>
        <p:txBody>
          <a:bodyPr/>
          <a:lstStyle/>
          <a:p>
            <a:r>
              <a:rPr lang="en-US" b="1" dirty="0"/>
              <a:t>Tool Panel / Run analyses</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42</a:t>
            </a:fld>
            <a:endParaRPr lang="fr-FR"/>
          </a:p>
        </p:txBody>
      </p:sp>
      <p:grpSp>
        <p:nvGrpSpPr>
          <p:cNvPr id="15" name="Grouper 14"/>
          <p:cNvGrpSpPr/>
          <p:nvPr/>
        </p:nvGrpSpPr>
        <p:grpSpPr>
          <a:xfrm>
            <a:off x="1120635" y="2040676"/>
            <a:ext cx="2551997" cy="438731"/>
            <a:chOff x="-60899" y="2322543"/>
            <a:chExt cx="2551997" cy="438731"/>
          </a:xfrm>
        </p:grpSpPr>
        <p:sp>
          <p:nvSpPr>
            <p:cNvPr id="5" name="Rectangle 4"/>
            <p:cNvSpPr/>
            <p:nvPr/>
          </p:nvSpPr>
          <p:spPr>
            <a:xfrm>
              <a:off x="-60899" y="2322543"/>
              <a:ext cx="1992924" cy="369332"/>
            </a:xfrm>
            <a:prstGeom prst="rect">
              <a:avLst/>
            </a:prstGeom>
          </p:spPr>
          <p:txBody>
            <a:bodyPr wrap="square">
              <a:spAutoFit/>
            </a:bodyPr>
            <a:lstStyle/>
            <a:p>
              <a:pPr algn="ctr"/>
              <a:r>
                <a:rPr lang="en-US" dirty="0"/>
                <a:t>Search a tool</a:t>
              </a:r>
            </a:p>
          </p:txBody>
        </p:sp>
        <p:sp>
          <p:nvSpPr>
            <p:cNvPr id="6" name="Forme libre 5"/>
            <p:cNvSpPr/>
            <p:nvPr/>
          </p:nvSpPr>
          <p:spPr>
            <a:xfrm flipH="1">
              <a:off x="1599790" y="2516769"/>
              <a:ext cx="891308" cy="244505"/>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er 15"/>
          <p:cNvGrpSpPr/>
          <p:nvPr/>
        </p:nvGrpSpPr>
        <p:grpSpPr>
          <a:xfrm>
            <a:off x="1055257" y="2938953"/>
            <a:ext cx="2499243" cy="498361"/>
            <a:chOff x="-60899" y="2751714"/>
            <a:chExt cx="2499243" cy="498361"/>
          </a:xfrm>
        </p:grpSpPr>
        <p:sp>
          <p:nvSpPr>
            <p:cNvPr id="7" name="Rectangle 6"/>
            <p:cNvSpPr/>
            <p:nvPr/>
          </p:nvSpPr>
          <p:spPr>
            <a:xfrm>
              <a:off x="-60899" y="2751714"/>
              <a:ext cx="1992924" cy="369332"/>
            </a:xfrm>
            <a:prstGeom prst="rect">
              <a:avLst/>
            </a:prstGeom>
          </p:spPr>
          <p:txBody>
            <a:bodyPr wrap="square">
              <a:spAutoFit/>
            </a:bodyPr>
            <a:lstStyle/>
            <a:p>
              <a:pPr algn="ctr"/>
              <a:r>
                <a:rPr lang="en-US" dirty="0"/>
                <a:t>Tool category</a:t>
              </a:r>
            </a:p>
          </p:txBody>
        </p:sp>
        <p:sp>
          <p:nvSpPr>
            <p:cNvPr id="8" name="Forme libre 7"/>
            <p:cNvSpPr/>
            <p:nvPr/>
          </p:nvSpPr>
          <p:spPr>
            <a:xfrm flipH="1">
              <a:off x="1652544" y="2992017"/>
              <a:ext cx="785800" cy="258058"/>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er 16"/>
          <p:cNvGrpSpPr/>
          <p:nvPr/>
        </p:nvGrpSpPr>
        <p:grpSpPr>
          <a:xfrm>
            <a:off x="3569445" y="1515582"/>
            <a:ext cx="2172633" cy="1375284"/>
            <a:chOff x="2045444" y="1515582"/>
            <a:chExt cx="2172633" cy="1375284"/>
          </a:xfrm>
        </p:grpSpPr>
        <p:sp>
          <p:nvSpPr>
            <p:cNvPr id="9" name="Rectangle 8"/>
            <p:cNvSpPr/>
            <p:nvPr/>
          </p:nvSpPr>
          <p:spPr>
            <a:xfrm>
              <a:off x="2045444" y="1515582"/>
              <a:ext cx="1540878" cy="369332"/>
            </a:xfrm>
            <a:prstGeom prst="rect">
              <a:avLst/>
            </a:prstGeom>
          </p:spPr>
          <p:txBody>
            <a:bodyPr wrap="square">
              <a:spAutoFit/>
            </a:bodyPr>
            <a:lstStyle/>
            <a:p>
              <a:pPr algn="ctr"/>
              <a:r>
                <a:rPr lang="en-US" dirty="0"/>
                <a:t>Upload data</a:t>
              </a:r>
            </a:p>
          </p:txBody>
        </p:sp>
        <p:sp>
          <p:nvSpPr>
            <p:cNvPr id="10" name="Forme libre 9"/>
            <p:cNvSpPr/>
            <p:nvPr/>
          </p:nvSpPr>
          <p:spPr>
            <a:xfrm rot="11270273" flipV="1">
              <a:off x="3438575" y="1806898"/>
              <a:ext cx="779502" cy="1083968"/>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lèche vers la droite 11"/>
          <p:cNvSpPr/>
          <p:nvPr/>
        </p:nvSpPr>
        <p:spPr>
          <a:xfrm rot="643713">
            <a:off x="5670420" y="4682828"/>
            <a:ext cx="1463231" cy="29613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3" name="Forme libre 12"/>
          <p:cNvSpPr/>
          <p:nvPr/>
        </p:nvSpPr>
        <p:spPr>
          <a:xfrm rot="10329727" flipH="1" flipV="1">
            <a:off x="8398762" y="2800005"/>
            <a:ext cx="1208668" cy="876302"/>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ZoneTexte 13"/>
          <p:cNvSpPr txBox="1"/>
          <p:nvPr/>
        </p:nvSpPr>
        <p:spPr>
          <a:xfrm>
            <a:off x="9543463" y="2537018"/>
            <a:ext cx="699486" cy="369332"/>
          </a:xfrm>
          <a:prstGeom prst="rect">
            <a:avLst/>
          </a:prstGeom>
          <a:noFill/>
        </p:spPr>
        <p:txBody>
          <a:bodyPr wrap="square" rtlCol="0">
            <a:spAutoFit/>
          </a:bodyPr>
          <a:lstStyle/>
          <a:p>
            <a:r>
              <a:rPr lang="en-US" dirty="0"/>
              <a:t>Tool</a:t>
            </a:r>
          </a:p>
        </p:txBody>
      </p:sp>
    </p:spTree>
    <p:extLst>
      <p:ext uri="{BB962C8B-B14F-4D97-AF65-F5344CB8AC3E}">
        <p14:creationId xmlns:p14="http://schemas.microsoft.com/office/powerpoint/2010/main" val="494648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0DFDBFE-2E2A-F207-0BBF-DCC362700EA3}"/>
              </a:ext>
            </a:extLst>
          </p:cNvPr>
          <p:cNvPicPr>
            <a:picLocks noChangeAspect="1"/>
          </p:cNvPicPr>
          <p:nvPr/>
        </p:nvPicPr>
        <p:blipFill>
          <a:blip r:embed="rId2"/>
          <a:stretch>
            <a:fillRect/>
          </a:stretch>
        </p:blipFill>
        <p:spPr>
          <a:xfrm>
            <a:off x="1526133" y="1480382"/>
            <a:ext cx="9139734" cy="5239674"/>
          </a:xfrm>
          <a:prstGeom prst="rect">
            <a:avLst/>
          </a:prstGeom>
        </p:spPr>
      </p:pic>
      <p:sp>
        <p:nvSpPr>
          <p:cNvPr id="3" name="Titre 2"/>
          <p:cNvSpPr>
            <a:spLocks noGrp="1"/>
          </p:cNvSpPr>
          <p:nvPr>
            <p:ph type="title"/>
          </p:nvPr>
        </p:nvSpPr>
        <p:spPr/>
        <p:txBody>
          <a:bodyPr/>
          <a:lstStyle/>
          <a:p>
            <a:r>
              <a:rPr lang="en-US" b="1" dirty="0"/>
              <a:t>Tools dialog window</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43</a:t>
            </a:fld>
            <a:endParaRPr lang="fr-FR"/>
          </a:p>
        </p:txBody>
      </p:sp>
      <p:sp>
        <p:nvSpPr>
          <p:cNvPr id="10" name="Rectangle 9"/>
          <p:cNvSpPr/>
          <p:nvPr/>
        </p:nvSpPr>
        <p:spPr>
          <a:xfrm>
            <a:off x="3432105" y="1808253"/>
            <a:ext cx="5290656" cy="48594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32104" y="4520629"/>
            <a:ext cx="5290656" cy="219842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ZoneTexte 11"/>
          <p:cNvSpPr txBox="1"/>
          <p:nvPr/>
        </p:nvSpPr>
        <p:spPr>
          <a:xfrm>
            <a:off x="3581401" y="4685489"/>
            <a:ext cx="3270738" cy="646331"/>
          </a:xfrm>
          <a:prstGeom prst="rect">
            <a:avLst/>
          </a:prstGeom>
          <a:noFill/>
        </p:spPr>
        <p:txBody>
          <a:bodyPr wrap="square" rtlCol="0">
            <a:spAutoFit/>
          </a:bodyPr>
          <a:lstStyle/>
          <a:p>
            <a:r>
              <a:rPr lang="en-US" dirty="0"/>
              <a:t>Data display and tools dialog window</a:t>
            </a:r>
          </a:p>
        </p:txBody>
      </p:sp>
      <p:sp>
        <p:nvSpPr>
          <p:cNvPr id="14" name="ZoneTexte 13"/>
          <p:cNvSpPr txBox="1"/>
          <p:nvPr/>
        </p:nvSpPr>
        <p:spPr>
          <a:xfrm>
            <a:off x="3947161" y="5169436"/>
            <a:ext cx="2783208" cy="1323439"/>
          </a:xfrm>
          <a:prstGeom prst="rect">
            <a:avLst/>
          </a:prstGeom>
          <a:noFill/>
        </p:spPr>
        <p:txBody>
          <a:bodyPr wrap="square" rtlCol="0">
            <a:spAutoFit/>
          </a:bodyPr>
          <a:lstStyle/>
          <a:p>
            <a:pPr marL="742950" lvl="1" indent="-285750">
              <a:buFont typeface="Lucida Grande"/>
              <a:buChar char="-"/>
            </a:pPr>
            <a:r>
              <a:rPr lang="en-US" sz="1600" b="1" dirty="0"/>
              <a:t>Set parameters</a:t>
            </a:r>
          </a:p>
          <a:p>
            <a:pPr marL="742950" lvl="1" indent="-285750">
              <a:buFont typeface="Lucida Grande"/>
              <a:buChar char="-"/>
            </a:pPr>
            <a:r>
              <a:rPr lang="en-US" sz="1600" b="1" dirty="0"/>
              <a:t>Run tools</a:t>
            </a:r>
          </a:p>
          <a:p>
            <a:pPr marL="742950" lvl="1" indent="-285750">
              <a:buFont typeface="Lucida Grande"/>
              <a:buChar char="-"/>
            </a:pPr>
            <a:r>
              <a:rPr lang="en-US" sz="1600" b="1" dirty="0"/>
              <a:t>Get help on tools</a:t>
            </a:r>
          </a:p>
          <a:p>
            <a:pPr marL="742950" lvl="1" indent="-285750">
              <a:buFont typeface="Lucida Grande"/>
              <a:buChar char="-"/>
            </a:pPr>
            <a:r>
              <a:rPr lang="en-US" sz="1600" b="1" dirty="0"/>
              <a:t>Display content of dataset</a:t>
            </a:r>
          </a:p>
        </p:txBody>
      </p:sp>
    </p:spTree>
    <p:extLst>
      <p:ext uri="{BB962C8B-B14F-4D97-AF65-F5344CB8AC3E}">
        <p14:creationId xmlns:p14="http://schemas.microsoft.com/office/powerpoint/2010/main" val="1660100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Rectangle 2"/>
          <p:cNvSpPr/>
          <p:nvPr/>
        </p:nvSpPr>
        <p:spPr>
          <a:xfrm>
            <a:off x="2633662" y="4977497"/>
            <a:ext cx="6096000" cy="646331"/>
          </a:xfrm>
          <a:prstGeom prst="rect">
            <a:avLst/>
          </a:prstGeom>
        </p:spPr>
        <p:txBody>
          <a:bodyPr>
            <a:spAutoFit/>
          </a:bodyPr>
          <a:lstStyle/>
          <a:p>
            <a:pPr algn="ctr"/>
            <a:r>
              <a:rPr lang="en-US" sz="3600" dirty="0">
                <a:hlinkClick r:id="rId2"/>
              </a:rPr>
              <a:t>Exercise 5</a:t>
            </a:r>
            <a:endParaRPr lang="en-US" sz="3600" dirty="0"/>
          </a:p>
        </p:txBody>
      </p:sp>
      <p:pic>
        <p:nvPicPr>
          <p:cNvPr id="4" name="Image 3"/>
          <p:cNvPicPr>
            <a:picLocks noChangeAspect="1"/>
          </p:cNvPicPr>
          <p:nvPr/>
        </p:nvPicPr>
        <p:blipFill>
          <a:blip r:embed="rId3"/>
          <a:stretch>
            <a:fillRect/>
          </a:stretch>
        </p:blipFill>
        <p:spPr>
          <a:xfrm>
            <a:off x="2633662" y="600149"/>
            <a:ext cx="6350000" cy="3746500"/>
          </a:xfrm>
          <a:prstGeom prst="rect">
            <a:avLst/>
          </a:prstGeom>
        </p:spPr>
      </p:pic>
    </p:spTree>
    <p:extLst>
      <p:ext uri="{BB962C8B-B14F-4D97-AF65-F5344CB8AC3E}">
        <p14:creationId xmlns:p14="http://schemas.microsoft.com/office/powerpoint/2010/main" val="2140982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Rectangle 2"/>
          <p:cNvSpPr/>
          <p:nvPr/>
        </p:nvSpPr>
        <p:spPr>
          <a:xfrm>
            <a:off x="2633662" y="4977497"/>
            <a:ext cx="6096000" cy="646331"/>
          </a:xfrm>
          <a:prstGeom prst="rect">
            <a:avLst/>
          </a:prstGeom>
        </p:spPr>
        <p:txBody>
          <a:bodyPr>
            <a:spAutoFit/>
          </a:bodyPr>
          <a:lstStyle/>
          <a:p>
            <a:pPr algn="ctr"/>
            <a:r>
              <a:rPr lang="en-US" sz="3600" dirty="0">
                <a:hlinkClick r:id="rId2"/>
              </a:rPr>
              <a:t>Exercise 6</a:t>
            </a:r>
            <a:endParaRPr lang="en-US" sz="3600" dirty="0"/>
          </a:p>
        </p:txBody>
      </p:sp>
      <p:pic>
        <p:nvPicPr>
          <p:cNvPr id="4" name="Image 3"/>
          <p:cNvPicPr>
            <a:picLocks noChangeAspect="1"/>
          </p:cNvPicPr>
          <p:nvPr/>
        </p:nvPicPr>
        <p:blipFill>
          <a:blip r:embed="rId3"/>
          <a:stretch>
            <a:fillRect/>
          </a:stretch>
        </p:blipFill>
        <p:spPr>
          <a:xfrm>
            <a:off x="2633662" y="600149"/>
            <a:ext cx="6350000" cy="3746500"/>
          </a:xfrm>
          <a:prstGeom prst="rect">
            <a:avLst/>
          </a:prstGeom>
        </p:spPr>
      </p:pic>
    </p:spTree>
    <p:extLst>
      <p:ext uri="{BB962C8B-B14F-4D97-AF65-F5344CB8AC3E}">
        <p14:creationId xmlns:p14="http://schemas.microsoft.com/office/powerpoint/2010/main" val="1063194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b="1" dirty="0">
                <a:solidFill>
                  <a:schemeClr val="accent2"/>
                </a:solidFill>
              </a:rPr>
              <a:t>Workflow</a:t>
            </a:r>
          </a:p>
        </p:txBody>
      </p:sp>
      <p:sp>
        <p:nvSpPr>
          <p:cNvPr id="5" name="Espace réservé du texte 4"/>
          <p:cNvSpPr>
            <a:spLocks noGrp="1"/>
          </p:cNvSpPr>
          <p:nvPr>
            <p:ph type="body" idx="1"/>
          </p:nvPr>
        </p:nvSpPr>
        <p:spPr/>
        <p:txBody>
          <a:bodyPr/>
          <a:lstStyle/>
          <a:p>
            <a:endParaRPr lang="fr-FR"/>
          </a:p>
        </p:txBody>
      </p:sp>
      <p:sp>
        <p:nvSpPr>
          <p:cNvPr id="3" name="Espace réservé du numéro de diapositive 2"/>
          <p:cNvSpPr>
            <a:spLocks noGrp="1"/>
          </p:cNvSpPr>
          <p:nvPr>
            <p:ph type="sldNum" sz="quarter" idx="12"/>
          </p:nvPr>
        </p:nvSpPr>
        <p:spPr/>
        <p:txBody>
          <a:bodyPr/>
          <a:lstStyle/>
          <a:p>
            <a:fld id="{D6305B4F-327D-7A42-8964-F10526815F64}" type="slidenum">
              <a:rPr lang="fr-FR" smtClean="0"/>
              <a:t>46</a:t>
            </a:fld>
            <a:endParaRPr lang="fr-FR"/>
          </a:p>
        </p:txBody>
      </p:sp>
    </p:spTree>
    <p:extLst>
      <p:ext uri="{BB962C8B-B14F-4D97-AF65-F5344CB8AC3E}">
        <p14:creationId xmlns:p14="http://schemas.microsoft.com/office/powerpoint/2010/main" val="20607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69493EF-88CE-1C43-8F87-C55E4D9D6FD2}"/>
              </a:ext>
            </a:extLst>
          </p:cNvPr>
          <p:cNvPicPr>
            <a:picLocks noChangeAspect="1"/>
          </p:cNvPicPr>
          <p:nvPr/>
        </p:nvPicPr>
        <p:blipFill>
          <a:blip r:embed="rId2"/>
          <a:stretch>
            <a:fillRect/>
          </a:stretch>
        </p:blipFill>
        <p:spPr>
          <a:xfrm rot="1779889">
            <a:off x="6342771" y="1851602"/>
            <a:ext cx="4752237" cy="2468359"/>
          </a:xfrm>
          <a:prstGeom prst="rect">
            <a:avLst/>
          </a:prstGeom>
        </p:spPr>
      </p:pic>
      <p:pic>
        <p:nvPicPr>
          <p:cNvPr id="3" name="Image 2">
            <a:extLst>
              <a:ext uri="{FF2B5EF4-FFF2-40B4-BE49-F238E27FC236}">
                <a16:creationId xmlns:a16="http://schemas.microsoft.com/office/drawing/2014/main" id="{442202A1-BF75-454C-B858-7DDDBE0A8E86}"/>
              </a:ext>
            </a:extLst>
          </p:cNvPr>
          <p:cNvPicPr>
            <a:picLocks noChangeAspect="1"/>
          </p:cNvPicPr>
          <p:nvPr/>
        </p:nvPicPr>
        <p:blipFill>
          <a:blip r:embed="rId3"/>
          <a:stretch>
            <a:fillRect/>
          </a:stretch>
        </p:blipFill>
        <p:spPr>
          <a:xfrm rot="20826309">
            <a:off x="1815940" y="1451572"/>
            <a:ext cx="4229100" cy="2476500"/>
          </a:xfrm>
          <a:prstGeom prst="rect">
            <a:avLst/>
          </a:prstGeom>
        </p:spPr>
      </p:pic>
      <p:sp>
        <p:nvSpPr>
          <p:cNvPr id="4" name="Espace réservé du numéro de diapositive 3"/>
          <p:cNvSpPr>
            <a:spLocks noGrp="1"/>
          </p:cNvSpPr>
          <p:nvPr>
            <p:ph type="sldNum" sz="quarter" idx="12"/>
          </p:nvPr>
        </p:nvSpPr>
        <p:spPr/>
        <p:txBody>
          <a:bodyPr/>
          <a:lstStyle/>
          <a:p>
            <a:fld id="{D6305B4F-327D-7A42-8964-F10526815F64}" type="slidenum">
              <a:rPr lang="fr-FR" smtClean="0"/>
              <a:t>47</a:t>
            </a:fld>
            <a:endParaRPr lang="fr-FR"/>
          </a:p>
        </p:txBody>
      </p:sp>
      <p:pic>
        <p:nvPicPr>
          <p:cNvPr id="7" name="Picture 4" descr="fficher l'image d'origin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27168">
            <a:off x="6496572" y="3809058"/>
            <a:ext cx="2450034" cy="865053"/>
          </a:xfrm>
          <a:prstGeom prst="rect">
            <a:avLst/>
          </a:prstGeom>
          <a:noFill/>
          <a:extLst>
            <a:ext uri="{909E8E84-426E-40DD-AFC4-6F175D3DCCD1}">
              <a14:hiddenFill xmlns:a14="http://schemas.microsoft.com/office/drawing/2010/main">
                <a:solidFill>
                  <a:srgbClr val="FFFFFF"/>
                </a:solidFill>
              </a14:hiddenFill>
            </a:ext>
          </a:extLst>
        </p:spPr>
      </p:pic>
      <p:sp>
        <p:nvSpPr>
          <p:cNvPr id="11" name="Forme libre 10"/>
          <p:cNvSpPr/>
          <p:nvPr/>
        </p:nvSpPr>
        <p:spPr>
          <a:xfrm rot="20529466">
            <a:off x="3542593" y="1748071"/>
            <a:ext cx="4527982" cy="2972991"/>
          </a:xfrm>
          <a:custGeom>
            <a:avLst/>
            <a:gdLst>
              <a:gd name="connsiteX0" fmla="*/ 4004670 w 4527982"/>
              <a:gd name="connsiteY0" fmla="*/ 384170 h 2972991"/>
              <a:gd name="connsiteX1" fmla="*/ 2686 w 4527982"/>
              <a:gd name="connsiteY1" fmla="*/ 111037 h 2972991"/>
              <a:gd name="connsiteX2" fmla="*/ 4527184 w 4527982"/>
              <a:gd name="connsiteY2" fmla="*/ 1999214 h 2972991"/>
              <a:gd name="connsiteX3" fmla="*/ 394571 w 4527982"/>
              <a:gd name="connsiteY3" fmla="*/ 1512326 h 2972991"/>
              <a:gd name="connsiteX4" fmla="*/ 3125896 w 4527982"/>
              <a:gd name="connsiteY4" fmla="*/ 2782985 h 2972991"/>
              <a:gd name="connsiteX5" fmla="*/ 620203 w 4527982"/>
              <a:gd name="connsiteY5" fmla="*/ 2604856 h 2972991"/>
              <a:gd name="connsiteX6" fmla="*/ 1570228 w 4527982"/>
              <a:gd name="connsiteY6" fmla="*/ 2972991 h 297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7982" h="2972991">
                <a:moveTo>
                  <a:pt x="4004670" y="384170"/>
                </a:moveTo>
                <a:cubicBezTo>
                  <a:pt x="1960135" y="113016"/>
                  <a:pt x="-84400" y="-158137"/>
                  <a:pt x="2686" y="111037"/>
                </a:cubicBezTo>
                <a:cubicBezTo>
                  <a:pt x="89772" y="380211"/>
                  <a:pt x="4461870" y="1765666"/>
                  <a:pt x="4527184" y="1999214"/>
                </a:cubicBezTo>
                <a:cubicBezTo>
                  <a:pt x="4592498" y="2232762"/>
                  <a:pt x="628119" y="1381698"/>
                  <a:pt x="394571" y="1512326"/>
                </a:cubicBezTo>
                <a:cubicBezTo>
                  <a:pt x="161023" y="1642955"/>
                  <a:pt x="3088291" y="2600897"/>
                  <a:pt x="3125896" y="2782985"/>
                </a:cubicBezTo>
                <a:cubicBezTo>
                  <a:pt x="3163501" y="2965073"/>
                  <a:pt x="879481" y="2573188"/>
                  <a:pt x="620203" y="2604856"/>
                </a:cubicBezTo>
                <a:cubicBezTo>
                  <a:pt x="360925" y="2636524"/>
                  <a:pt x="1570228" y="2972991"/>
                  <a:pt x="1570228" y="2972991"/>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026" name="Picture 2" descr="fficher l'image d'origin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51985" y="3734978"/>
            <a:ext cx="3123022" cy="312302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en-US" b="1" dirty="0"/>
              <a:t>What if we’d mix all together</a:t>
            </a:r>
          </a:p>
        </p:txBody>
      </p:sp>
    </p:spTree>
    <p:extLst>
      <p:ext uri="{BB962C8B-B14F-4D97-AF65-F5344CB8AC3E}">
        <p14:creationId xmlns:p14="http://schemas.microsoft.com/office/powerpoint/2010/main" val="234907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b="1" dirty="0"/>
              <a:t>Galaxy workflow</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48</a:t>
            </a:fld>
            <a:endParaRPr lang="fr-FR"/>
          </a:p>
        </p:txBody>
      </p:sp>
      <p:pic>
        <p:nvPicPr>
          <p:cNvPr id="4" name="Image 3"/>
          <p:cNvPicPr>
            <a:picLocks noChangeAspect="1"/>
          </p:cNvPicPr>
          <p:nvPr/>
        </p:nvPicPr>
        <p:blipFill>
          <a:blip r:embed="rId2">
            <a:clrChange>
              <a:clrFrom>
                <a:srgbClr val="FAFBF8"/>
              </a:clrFrom>
              <a:clrTo>
                <a:srgbClr val="FAFBF8">
                  <a:alpha val="0"/>
                </a:srgbClr>
              </a:clrTo>
            </a:clrChange>
          </a:blip>
          <a:stretch>
            <a:fillRect/>
          </a:stretch>
        </p:blipFill>
        <p:spPr>
          <a:xfrm>
            <a:off x="1866576" y="1814338"/>
            <a:ext cx="8445824" cy="4542013"/>
          </a:xfrm>
          <a:prstGeom prst="rect">
            <a:avLst/>
          </a:prstGeom>
        </p:spPr>
      </p:pic>
    </p:spTree>
    <p:extLst>
      <p:ext uri="{BB962C8B-B14F-4D97-AF65-F5344CB8AC3E}">
        <p14:creationId xmlns:p14="http://schemas.microsoft.com/office/powerpoint/2010/main" val="769235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Galaxy workflows</a:t>
            </a:r>
          </a:p>
        </p:txBody>
      </p:sp>
      <p:sp>
        <p:nvSpPr>
          <p:cNvPr id="6" name="Espace réservé du contenu 5"/>
          <p:cNvSpPr>
            <a:spLocks noGrp="1"/>
          </p:cNvSpPr>
          <p:nvPr>
            <p:ph idx="1"/>
          </p:nvPr>
        </p:nvSpPr>
        <p:spPr/>
        <p:txBody>
          <a:bodyPr/>
          <a:lstStyle/>
          <a:p>
            <a:r>
              <a:rPr lang="en-US" dirty="0"/>
              <a:t>Workflow: </a:t>
            </a:r>
          </a:p>
          <a:p>
            <a:pPr lvl="1"/>
            <a:r>
              <a:rPr lang="en-US" dirty="0"/>
              <a:t>Analysis protocol with several steps (tools)</a:t>
            </a:r>
          </a:p>
          <a:p>
            <a:pPr lvl="1"/>
            <a:r>
              <a:rPr lang="en-US" dirty="0"/>
              <a:t>The output of a step is used as the input of the next next so file formats between two steps should be compatible!</a:t>
            </a:r>
          </a:p>
          <a:p>
            <a:r>
              <a:rPr lang="en-US" dirty="0"/>
              <a:t>Workflows are often made general so that they can be run on various datasets</a:t>
            </a:r>
          </a:p>
          <a:p>
            <a:r>
              <a:rPr lang="en-US" dirty="0"/>
              <a:t>Some of the parameters are pre-defined while others are set at runtime </a:t>
            </a:r>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49</a:t>
            </a:fld>
            <a:endParaRPr lang="fr-FR"/>
          </a:p>
        </p:txBody>
      </p:sp>
    </p:spTree>
    <p:extLst>
      <p:ext uri="{BB962C8B-B14F-4D97-AF65-F5344CB8AC3E}">
        <p14:creationId xmlns:p14="http://schemas.microsoft.com/office/powerpoint/2010/main" val="424929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Bioinformatics analyses</a:t>
            </a:r>
          </a:p>
        </p:txBody>
      </p:sp>
      <p:sp>
        <p:nvSpPr>
          <p:cNvPr id="6" name="Espace réservé du numéro de diapositive 5"/>
          <p:cNvSpPr>
            <a:spLocks noGrp="1"/>
          </p:cNvSpPr>
          <p:nvPr>
            <p:ph type="sldNum" sz="quarter" idx="12"/>
          </p:nvPr>
        </p:nvSpPr>
        <p:spPr/>
        <p:txBody>
          <a:bodyPr/>
          <a:lstStyle/>
          <a:p>
            <a:fld id="{4EC3FD95-6D08-E244-B0C7-843EE52B8FE7}" type="slidenum">
              <a:rPr lang="en-US" smtClean="0"/>
              <a:t>5</a:t>
            </a:fld>
            <a:endParaRPr lang="en-US"/>
          </a:p>
        </p:txBody>
      </p:sp>
      <p:sp>
        <p:nvSpPr>
          <p:cNvPr id="9" name="ZoneTexte 8"/>
          <p:cNvSpPr txBox="1"/>
          <p:nvPr/>
        </p:nvSpPr>
        <p:spPr>
          <a:xfrm>
            <a:off x="4062509" y="1299881"/>
            <a:ext cx="3315447" cy="369332"/>
          </a:xfrm>
          <a:prstGeom prst="rect">
            <a:avLst/>
          </a:prstGeom>
          <a:noFill/>
        </p:spPr>
        <p:txBody>
          <a:bodyPr wrap="square" rtlCol="0">
            <a:spAutoFit/>
          </a:bodyPr>
          <a:lstStyle/>
          <a:p>
            <a:r>
              <a:rPr lang="en-US" dirty="0"/>
              <a:t>Scripts, </a:t>
            </a:r>
            <a:r>
              <a:rPr lang="en-US" dirty="0" err="1"/>
              <a:t>softwares</a:t>
            </a:r>
            <a:endParaRPr lang="en-US" dirty="0"/>
          </a:p>
        </p:txBody>
      </p:sp>
      <p:pic>
        <p:nvPicPr>
          <p:cNvPr id="13" name="Image 12"/>
          <p:cNvPicPr>
            <a:picLocks noChangeAspect="1"/>
          </p:cNvPicPr>
          <p:nvPr/>
        </p:nvPicPr>
        <p:blipFill>
          <a:blip r:embed="rId3"/>
          <a:stretch>
            <a:fillRect/>
          </a:stretch>
        </p:blipFill>
        <p:spPr>
          <a:xfrm>
            <a:off x="1981201" y="1486138"/>
            <a:ext cx="1813859" cy="2368687"/>
          </a:xfrm>
          <a:prstGeom prst="rect">
            <a:avLst/>
          </a:prstGeom>
        </p:spPr>
      </p:pic>
      <p:sp>
        <p:nvSpPr>
          <p:cNvPr id="16" name="Rectangle 15"/>
          <p:cNvSpPr/>
          <p:nvPr/>
        </p:nvSpPr>
        <p:spPr>
          <a:xfrm>
            <a:off x="2873670" y="3711388"/>
            <a:ext cx="897146" cy="111162"/>
          </a:xfrm>
          <a:prstGeom prst="rect">
            <a:avLst/>
          </a:prstGeom>
          <a:solidFill>
            <a:schemeClr val="bg1"/>
          </a:solidFill>
          <a:ln>
            <a:solidFill>
              <a:schemeClr val="bg1"/>
            </a:solidFill>
          </a:ln>
          <a:effectLst/>
          <a:scene3d>
            <a:camera prst="orthographicFront">
              <a:rot lat="0" lon="0" rev="0"/>
            </a:camera>
            <a:lightRig rig="brightRoom" dir="tl"/>
          </a:scene3d>
          <a:sp3d contourW="9525" prstMaterial="flat">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Image 19" descr="Capture d’écran 2012-10-12 à 09.28.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916" y="1672605"/>
            <a:ext cx="5063565" cy="3901216"/>
          </a:xfrm>
          <a:prstGeom prst="rect">
            <a:avLst/>
          </a:prstGeom>
        </p:spPr>
      </p:pic>
      <p:grpSp>
        <p:nvGrpSpPr>
          <p:cNvPr id="3" name="Grouper 2"/>
          <p:cNvGrpSpPr/>
          <p:nvPr/>
        </p:nvGrpSpPr>
        <p:grpSpPr>
          <a:xfrm>
            <a:off x="3972862" y="5508621"/>
            <a:ext cx="5357892" cy="678893"/>
            <a:chOff x="3363260" y="5508620"/>
            <a:chExt cx="5357892" cy="678893"/>
          </a:xfrm>
        </p:grpSpPr>
        <p:sp>
          <p:nvSpPr>
            <p:cNvPr id="10" name="ZoneTexte 9"/>
            <p:cNvSpPr txBox="1"/>
            <p:nvPr/>
          </p:nvSpPr>
          <p:spPr>
            <a:xfrm>
              <a:off x="3363260" y="5508620"/>
              <a:ext cx="3315447" cy="369332"/>
            </a:xfrm>
            <a:prstGeom prst="rect">
              <a:avLst/>
            </a:prstGeom>
            <a:noFill/>
          </p:spPr>
          <p:txBody>
            <a:bodyPr wrap="square" rtlCol="0">
              <a:spAutoFit/>
            </a:bodyPr>
            <a:lstStyle/>
            <a:p>
              <a:r>
                <a:rPr lang="en-US" dirty="0"/>
                <a:t>Command line</a:t>
              </a:r>
            </a:p>
          </p:txBody>
        </p:sp>
        <p:pic>
          <p:nvPicPr>
            <p:cNvPr id="11" name="Image 10" descr="Capture d’écran 2012-10-12 à 09.42.0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0670" y="5866906"/>
              <a:ext cx="4830482" cy="320607"/>
            </a:xfrm>
            <a:prstGeom prst="rect">
              <a:avLst/>
            </a:prstGeom>
          </p:spPr>
        </p:pic>
      </p:grpSp>
    </p:spTree>
    <p:extLst>
      <p:ext uri="{BB962C8B-B14F-4D97-AF65-F5344CB8AC3E}">
        <p14:creationId xmlns:p14="http://schemas.microsoft.com/office/powerpoint/2010/main" val="2875445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B2B7EE5-4937-6238-A35C-5E79D3CE6D95}"/>
              </a:ext>
            </a:extLst>
          </p:cNvPr>
          <p:cNvPicPr>
            <a:picLocks noChangeAspect="1"/>
          </p:cNvPicPr>
          <p:nvPr/>
        </p:nvPicPr>
        <p:blipFill>
          <a:blip r:embed="rId2"/>
          <a:stretch>
            <a:fillRect/>
          </a:stretch>
        </p:blipFill>
        <p:spPr>
          <a:xfrm>
            <a:off x="1500882" y="1458616"/>
            <a:ext cx="8757203" cy="5262859"/>
          </a:xfrm>
          <a:prstGeom prst="rect">
            <a:avLst/>
          </a:prstGeom>
        </p:spPr>
      </p:pic>
      <p:sp>
        <p:nvSpPr>
          <p:cNvPr id="2" name="Titre 1"/>
          <p:cNvSpPr>
            <a:spLocks noGrp="1"/>
          </p:cNvSpPr>
          <p:nvPr>
            <p:ph type="title"/>
          </p:nvPr>
        </p:nvSpPr>
        <p:spPr/>
        <p:txBody>
          <a:bodyPr/>
          <a:lstStyle/>
          <a:p>
            <a:r>
              <a:rPr lang="en-US" b="1" dirty="0"/>
              <a:t>Workflows</a:t>
            </a:r>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50</a:t>
            </a:fld>
            <a:endParaRPr lang="fr-FR"/>
          </a:p>
        </p:txBody>
      </p:sp>
      <p:sp>
        <p:nvSpPr>
          <p:cNvPr id="8" name="Rectangle 7"/>
          <p:cNvSpPr/>
          <p:nvPr/>
        </p:nvSpPr>
        <p:spPr>
          <a:xfrm flipH="1">
            <a:off x="6513410" y="2738808"/>
            <a:ext cx="155992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Create, run, edit (</a:t>
            </a:r>
            <a:r>
              <a:rPr lang="is-IS" dirty="0"/>
              <a:t>…) workflows</a:t>
            </a:r>
            <a:endParaRPr lang="en-US" dirty="0"/>
          </a:p>
        </p:txBody>
      </p:sp>
      <p:sp>
        <p:nvSpPr>
          <p:cNvPr id="9" name="Forme libre 8"/>
          <p:cNvSpPr/>
          <p:nvPr/>
        </p:nvSpPr>
        <p:spPr>
          <a:xfrm rot="5400000">
            <a:off x="5423029" y="1128895"/>
            <a:ext cx="1097276" cy="2116183"/>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271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A93D668-EC1C-5357-2931-928695434D5A}"/>
              </a:ext>
            </a:extLst>
          </p:cNvPr>
          <p:cNvPicPr>
            <a:picLocks noChangeAspect="1"/>
          </p:cNvPicPr>
          <p:nvPr/>
        </p:nvPicPr>
        <p:blipFill>
          <a:blip r:embed="rId2"/>
          <a:stretch>
            <a:fillRect/>
          </a:stretch>
        </p:blipFill>
        <p:spPr>
          <a:xfrm>
            <a:off x="1597043" y="1316626"/>
            <a:ext cx="8997913" cy="5413786"/>
          </a:xfrm>
          <a:prstGeom prst="rect">
            <a:avLst/>
          </a:prstGeom>
        </p:spPr>
      </p:pic>
      <p:sp>
        <p:nvSpPr>
          <p:cNvPr id="2" name="Titre 1"/>
          <p:cNvSpPr>
            <a:spLocks noGrp="1"/>
          </p:cNvSpPr>
          <p:nvPr>
            <p:ph type="title"/>
          </p:nvPr>
        </p:nvSpPr>
        <p:spPr/>
        <p:txBody>
          <a:bodyPr/>
          <a:lstStyle/>
          <a:p>
            <a:r>
              <a:rPr lang="en-US" b="1" dirty="0"/>
              <a:t>Workflows</a:t>
            </a:r>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51</a:t>
            </a:fld>
            <a:endParaRPr lang="fr-FR"/>
          </a:p>
        </p:txBody>
      </p:sp>
      <p:sp>
        <p:nvSpPr>
          <p:cNvPr id="6" name="Rectangle 5"/>
          <p:cNvSpPr/>
          <p:nvPr/>
        </p:nvSpPr>
        <p:spPr>
          <a:xfrm flipH="1">
            <a:off x="6635181" y="678963"/>
            <a:ext cx="2270240" cy="369332"/>
          </a:xfrm>
          <a:prstGeom prst="rect">
            <a:avLst/>
          </a:prstGeom>
        </p:spPr>
        <p:txBody>
          <a:bodyPr wrap="square">
            <a:spAutoFit/>
          </a:bodyPr>
          <a:lstStyle/>
          <a:p>
            <a:r>
              <a:rPr lang="en-US" dirty="0"/>
              <a:t>Create </a:t>
            </a:r>
            <a:r>
              <a:rPr lang="is-IS" dirty="0"/>
              <a:t>workflows</a:t>
            </a:r>
            <a:endParaRPr lang="en-US" dirty="0"/>
          </a:p>
        </p:txBody>
      </p:sp>
      <p:sp>
        <p:nvSpPr>
          <p:cNvPr id="7" name="Forme libre 6"/>
          <p:cNvSpPr/>
          <p:nvPr/>
        </p:nvSpPr>
        <p:spPr>
          <a:xfrm rot="7327721">
            <a:off x="7256280" y="915774"/>
            <a:ext cx="382767" cy="926594"/>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8FFAFE8B-2CA9-1F44-84E8-1ECF9D03EE12}"/>
              </a:ext>
            </a:extLst>
          </p:cNvPr>
          <p:cNvSpPr txBox="1"/>
          <p:nvPr/>
        </p:nvSpPr>
        <p:spPr>
          <a:xfrm>
            <a:off x="1393049" y="4377483"/>
            <a:ext cx="1795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List of Workflows</a:t>
            </a:r>
          </a:p>
        </p:txBody>
      </p:sp>
      <p:sp>
        <p:nvSpPr>
          <p:cNvPr id="14" name="Accolade ouvrante 13">
            <a:extLst>
              <a:ext uri="{FF2B5EF4-FFF2-40B4-BE49-F238E27FC236}">
                <a16:creationId xmlns:a16="http://schemas.microsoft.com/office/drawing/2014/main" id="{42F119B4-4B7E-2640-B70F-DF465466E5DC}"/>
              </a:ext>
            </a:extLst>
          </p:cNvPr>
          <p:cNvSpPr/>
          <p:nvPr/>
        </p:nvSpPr>
        <p:spPr>
          <a:xfrm>
            <a:off x="3264037" y="2443920"/>
            <a:ext cx="215153" cy="4236459"/>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19244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26D0463-2BC5-8D5A-1CDC-9D111296CEAE}"/>
              </a:ext>
            </a:extLst>
          </p:cNvPr>
          <p:cNvPicPr>
            <a:picLocks noChangeAspect="1"/>
          </p:cNvPicPr>
          <p:nvPr/>
        </p:nvPicPr>
        <p:blipFill>
          <a:blip r:embed="rId2"/>
          <a:stretch>
            <a:fillRect/>
          </a:stretch>
        </p:blipFill>
        <p:spPr>
          <a:xfrm>
            <a:off x="1490608" y="1413991"/>
            <a:ext cx="8660259" cy="5219056"/>
          </a:xfrm>
          <a:prstGeom prst="rect">
            <a:avLst/>
          </a:prstGeom>
        </p:spPr>
      </p:pic>
      <p:sp>
        <p:nvSpPr>
          <p:cNvPr id="3" name="Titre 2"/>
          <p:cNvSpPr>
            <a:spLocks noGrp="1"/>
          </p:cNvSpPr>
          <p:nvPr>
            <p:ph type="title"/>
          </p:nvPr>
        </p:nvSpPr>
        <p:spPr/>
        <p:txBody>
          <a:bodyPr/>
          <a:lstStyle/>
          <a:p>
            <a:r>
              <a:rPr lang="en-US" b="1" dirty="0"/>
              <a:t>Workflow creation</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52</a:t>
            </a:fld>
            <a:endParaRPr lang="fr-FR"/>
          </a:p>
        </p:txBody>
      </p:sp>
      <p:sp>
        <p:nvSpPr>
          <p:cNvPr id="9" name="Rectangle 8"/>
          <p:cNvSpPr/>
          <p:nvPr/>
        </p:nvSpPr>
        <p:spPr>
          <a:xfrm flipH="1">
            <a:off x="253901" y="6215746"/>
            <a:ext cx="33275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Add tools or input datasets to the workflow</a:t>
            </a:r>
          </a:p>
        </p:txBody>
      </p:sp>
      <p:sp>
        <p:nvSpPr>
          <p:cNvPr id="10" name="Forme libre 9"/>
          <p:cNvSpPr/>
          <p:nvPr/>
        </p:nvSpPr>
        <p:spPr>
          <a:xfrm rot="18080419">
            <a:off x="1919278" y="5731108"/>
            <a:ext cx="441103" cy="518324"/>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2319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A67BE8F-25BB-35F7-A902-D5FDD9B16F94}"/>
              </a:ext>
            </a:extLst>
          </p:cNvPr>
          <p:cNvPicPr>
            <a:picLocks noChangeAspect="1"/>
          </p:cNvPicPr>
          <p:nvPr/>
        </p:nvPicPr>
        <p:blipFill>
          <a:blip r:embed="rId2"/>
          <a:stretch>
            <a:fillRect/>
          </a:stretch>
        </p:blipFill>
        <p:spPr>
          <a:xfrm>
            <a:off x="2168702" y="1379990"/>
            <a:ext cx="8859351" cy="5341485"/>
          </a:xfrm>
          <a:prstGeom prst="rect">
            <a:avLst/>
          </a:prstGeom>
        </p:spPr>
      </p:pic>
      <p:sp>
        <p:nvSpPr>
          <p:cNvPr id="3" name="Titre 2"/>
          <p:cNvSpPr>
            <a:spLocks noGrp="1"/>
          </p:cNvSpPr>
          <p:nvPr>
            <p:ph type="title"/>
          </p:nvPr>
        </p:nvSpPr>
        <p:spPr/>
        <p:txBody>
          <a:bodyPr/>
          <a:lstStyle/>
          <a:p>
            <a:r>
              <a:rPr lang="en-US" b="1" dirty="0"/>
              <a:t>Workflow creation</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53</a:t>
            </a:fld>
            <a:endParaRPr lang="fr-FR"/>
          </a:p>
        </p:txBody>
      </p:sp>
      <p:sp>
        <p:nvSpPr>
          <p:cNvPr id="5" name="Rectangle 4"/>
          <p:cNvSpPr/>
          <p:nvPr/>
        </p:nvSpPr>
        <p:spPr>
          <a:xfrm flipH="1">
            <a:off x="2540893" y="5504500"/>
            <a:ext cx="4375260"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t>Input dataset. </a:t>
            </a:r>
          </a:p>
          <a:p>
            <a:r>
              <a:rPr lang="en-US" sz="1600" dirty="0"/>
              <a:t>Most of the time, a workflow starts with an input dataset to which analyses are applied. In Galaxy, the file format of the input dataset will be limited to the input file format of the subsequent step</a:t>
            </a:r>
          </a:p>
        </p:txBody>
      </p:sp>
      <p:sp>
        <p:nvSpPr>
          <p:cNvPr id="6" name="Forme libre 5"/>
          <p:cNvSpPr/>
          <p:nvPr/>
        </p:nvSpPr>
        <p:spPr>
          <a:xfrm rot="18080419">
            <a:off x="3634972" y="4547275"/>
            <a:ext cx="1969736" cy="397313"/>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flipH="1">
            <a:off x="7996044" y="5932629"/>
            <a:ext cx="1822065" cy="338554"/>
          </a:xfrm>
          <a:prstGeom prst="rect">
            <a:avLst/>
          </a:prstGeom>
        </p:spPr>
        <p:txBody>
          <a:bodyPr wrap="square">
            <a:spAutoFit/>
          </a:bodyPr>
          <a:lstStyle/>
          <a:p>
            <a:r>
              <a:rPr lang="en-US" sz="1600"/>
              <a:t>Tool to be run</a:t>
            </a:r>
            <a:endParaRPr lang="en-US" sz="1600" dirty="0"/>
          </a:p>
        </p:txBody>
      </p:sp>
      <p:sp>
        <p:nvSpPr>
          <p:cNvPr id="8" name="Forme libre 7"/>
          <p:cNvSpPr/>
          <p:nvPr/>
        </p:nvSpPr>
        <p:spPr>
          <a:xfrm rot="5806605">
            <a:off x="6993110" y="4391022"/>
            <a:ext cx="1917382" cy="1054763"/>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1700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4020D6B-A379-1A5D-FFFD-87FDD38F1EE2}"/>
              </a:ext>
            </a:extLst>
          </p:cNvPr>
          <p:cNvPicPr>
            <a:picLocks noChangeAspect="1"/>
          </p:cNvPicPr>
          <p:nvPr/>
        </p:nvPicPr>
        <p:blipFill rotWithShape="1">
          <a:blip r:embed="rId2"/>
          <a:srcRect l="12008" t="14530" r="13510" b="4862"/>
          <a:stretch/>
        </p:blipFill>
        <p:spPr>
          <a:xfrm>
            <a:off x="1923710" y="1413053"/>
            <a:ext cx="8344580" cy="5079822"/>
          </a:xfrm>
          <a:prstGeom prst="rect">
            <a:avLst/>
          </a:prstGeom>
        </p:spPr>
      </p:pic>
      <p:sp>
        <p:nvSpPr>
          <p:cNvPr id="3" name="Titre 2"/>
          <p:cNvSpPr>
            <a:spLocks noGrp="1"/>
          </p:cNvSpPr>
          <p:nvPr>
            <p:ph type="title"/>
          </p:nvPr>
        </p:nvSpPr>
        <p:spPr/>
        <p:txBody>
          <a:bodyPr/>
          <a:lstStyle/>
          <a:p>
            <a:r>
              <a:rPr lang="en-US" b="1" dirty="0"/>
              <a:t>Workflow creation</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54</a:t>
            </a:fld>
            <a:endParaRPr lang="fr-FR"/>
          </a:p>
        </p:txBody>
      </p:sp>
      <p:sp>
        <p:nvSpPr>
          <p:cNvPr id="7" name="Rectangle 6"/>
          <p:cNvSpPr/>
          <p:nvPr/>
        </p:nvSpPr>
        <p:spPr>
          <a:xfrm flipH="1">
            <a:off x="2620305" y="5823440"/>
            <a:ext cx="355267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If two steps can be linked together, the link between the two boxes is green</a:t>
            </a:r>
          </a:p>
        </p:txBody>
      </p:sp>
      <p:sp>
        <p:nvSpPr>
          <p:cNvPr id="8" name="Forme libre 7"/>
          <p:cNvSpPr/>
          <p:nvPr/>
        </p:nvSpPr>
        <p:spPr>
          <a:xfrm rot="16840982" flipV="1">
            <a:off x="3778812" y="4381386"/>
            <a:ext cx="2461713" cy="819549"/>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6356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896156E-A659-43AC-C6CB-B44BCD3CB701}"/>
              </a:ext>
            </a:extLst>
          </p:cNvPr>
          <p:cNvPicPr>
            <a:picLocks noChangeAspect="1"/>
          </p:cNvPicPr>
          <p:nvPr/>
        </p:nvPicPr>
        <p:blipFill>
          <a:blip r:embed="rId2"/>
          <a:stretch>
            <a:fillRect/>
          </a:stretch>
        </p:blipFill>
        <p:spPr>
          <a:xfrm>
            <a:off x="1768012" y="1187022"/>
            <a:ext cx="9164442" cy="5534453"/>
          </a:xfrm>
          <a:prstGeom prst="rect">
            <a:avLst/>
          </a:prstGeom>
        </p:spPr>
      </p:pic>
      <p:sp>
        <p:nvSpPr>
          <p:cNvPr id="3" name="Titre 2"/>
          <p:cNvSpPr>
            <a:spLocks noGrp="1"/>
          </p:cNvSpPr>
          <p:nvPr>
            <p:ph type="title"/>
          </p:nvPr>
        </p:nvSpPr>
        <p:spPr/>
        <p:txBody>
          <a:bodyPr/>
          <a:lstStyle/>
          <a:p>
            <a:r>
              <a:rPr lang="en-US" b="1" dirty="0"/>
              <a:t>Workflow creation</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55</a:t>
            </a:fld>
            <a:endParaRPr lang="fr-FR"/>
          </a:p>
        </p:txBody>
      </p:sp>
      <p:sp>
        <p:nvSpPr>
          <p:cNvPr id="5" name="Rectangle 4"/>
          <p:cNvSpPr/>
          <p:nvPr/>
        </p:nvSpPr>
        <p:spPr>
          <a:xfrm flipH="1">
            <a:off x="6091750" y="5842596"/>
            <a:ext cx="355267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Pre-configure tool parameters and configure parameters to be set at run time</a:t>
            </a:r>
          </a:p>
        </p:txBody>
      </p:sp>
      <p:sp>
        <p:nvSpPr>
          <p:cNvPr id="6" name="Forme libre 5"/>
          <p:cNvSpPr/>
          <p:nvPr/>
        </p:nvSpPr>
        <p:spPr>
          <a:xfrm rot="16897881" flipV="1">
            <a:off x="8389681" y="5190467"/>
            <a:ext cx="1215240" cy="331429"/>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513188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6764DE0-3CC9-61A0-0A02-A3C61F8D58F0}"/>
              </a:ext>
            </a:extLst>
          </p:cNvPr>
          <p:cNvPicPr>
            <a:picLocks noChangeAspect="1"/>
          </p:cNvPicPr>
          <p:nvPr/>
        </p:nvPicPr>
        <p:blipFill>
          <a:blip r:embed="rId2"/>
          <a:stretch>
            <a:fillRect/>
          </a:stretch>
        </p:blipFill>
        <p:spPr>
          <a:xfrm>
            <a:off x="1667431" y="1425652"/>
            <a:ext cx="8857137" cy="5338971"/>
          </a:xfrm>
          <a:prstGeom prst="rect">
            <a:avLst/>
          </a:prstGeom>
        </p:spPr>
      </p:pic>
      <p:sp>
        <p:nvSpPr>
          <p:cNvPr id="3" name="Titre 2"/>
          <p:cNvSpPr>
            <a:spLocks noGrp="1"/>
          </p:cNvSpPr>
          <p:nvPr>
            <p:ph type="title"/>
          </p:nvPr>
        </p:nvSpPr>
        <p:spPr/>
        <p:txBody>
          <a:bodyPr/>
          <a:lstStyle/>
          <a:p>
            <a:r>
              <a:rPr lang="en-US" b="1" dirty="0"/>
              <a:t>Workflow creation</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56</a:t>
            </a:fld>
            <a:endParaRPr lang="fr-FR"/>
          </a:p>
        </p:txBody>
      </p:sp>
      <p:sp>
        <p:nvSpPr>
          <p:cNvPr id="5" name="Rectangle 4"/>
          <p:cNvSpPr/>
          <p:nvPr/>
        </p:nvSpPr>
        <p:spPr>
          <a:xfrm flipH="1">
            <a:off x="7244171" y="677086"/>
            <a:ext cx="2434068" cy="369332"/>
          </a:xfrm>
          <a:prstGeom prst="rect">
            <a:avLst/>
          </a:prstGeom>
        </p:spPr>
        <p:txBody>
          <a:bodyPr wrap="square">
            <a:spAutoFit/>
          </a:bodyPr>
          <a:lstStyle/>
          <a:p>
            <a:r>
              <a:rPr lang="en-US" dirty="0"/>
              <a:t>Save workflow</a:t>
            </a:r>
          </a:p>
        </p:txBody>
      </p:sp>
      <p:sp>
        <p:nvSpPr>
          <p:cNvPr id="6" name="Forme libre 5"/>
          <p:cNvSpPr/>
          <p:nvPr/>
        </p:nvSpPr>
        <p:spPr>
          <a:xfrm rot="4705961">
            <a:off x="8600267" y="1265602"/>
            <a:ext cx="849168" cy="216256"/>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ZoneTexte 7">
            <a:extLst>
              <a:ext uri="{FF2B5EF4-FFF2-40B4-BE49-F238E27FC236}">
                <a16:creationId xmlns:a16="http://schemas.microsoft.com/office/drawing/2014/main" id="{C72756EC-7E38-D243-B9F5-E3297FFFA278}"/>
              </a:ext>
            </a:extLst>
          </p:cNvPr>
          <p:cNvSpPr txBox="1"/>
          <p:nvPr/>
        </p:nvSpPr>
        <p:spPr>
          <a:xfrm>
            <a:off x="9367198" y="599765"/>
            <a:ext cx="553357" cy="369332"/>
          </a:xfrm>
          <a:prstGeom prst="rect">
            <a:avLst/>
          </a:prstGeom>
          <a:noFill/>
        </p:spPr>
        <p:txBody>
          <a:bodyPr wrap="none" rtlCol="0">
            <a:spAutoFit/>
          </a:bodyPr>
          <a:lstStyle/>
          <a:p>
            <a:r>
              <a:rPr lang="en-US" dirty="0"/>
              <a:t>Run</a:t>
            </a:r>
          </a:p>
        </p:txBody>
      </p:sp>
      <p:sp>
        <p:nvSpPr>
          <p:cNvPr id="9" name="Forme libre 8">
            <a:extLst>
              <a:ext uri="{FF2B5EF4-FFF2-40B4-BE49-F238E27FC236}">
                <a16:creationId xmlns:a16="http://schemas.microsoft.com/office/drawing/2014/main" id="{1068A1F9-1994-CF41-845E-B378B3556F59}"/>
              </a:ext>
            </a:extLst>
          </p:cNvPr>
          <p:cNvSpPr/>
          <p:nvPr/>
        </p:nvSpPr>
        <p:spPr>
          <a:xfrm rot="4705961">
            <a:off x="9390783" y="1321347"/>
            <a:ext cx="817226" cy="80073"/>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3159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72ECE849-153F-9FB8-7FED-78BAD4AF1F6E}"/>
              </a:ext>
            </a:extLst>
          </p:cNvPr>
          <p:cNvPicPr>
            <a:picLocks noChangeAspect="1"/>
          </p:cNvPicPr>
          <p:nvPr/>
        </p:nvPicPr>
        <p:blipFill>
          <a:blip r:embed="rId2"/>
          <a:stretch>
            <a:fillRect/>
          </a:stretch>
        </p:blipFill>
        <p:spPr>
          <a:xfrm>
            <a:off x="1470060" y="1483700"/>
            <a:ext cx="8858629" cy="5337416"/>
          </a:xfrm>
          <a:prstGeom prst="rect">
            <a:avLst/>
          </a:prstGeom>
        </p:spPr>
      </p:pic>
      <p:sp>
        <p:nvSpPr>
          <p:cNvPr id="3" name="Titre 2"/>
          <p:cNvSpPr>
            <a:spLocks noGrp="1"/>
          </p:cNvSpPr>
          <p:nvPr>
            <p:ph type="title"/>
          </p:nvPr>
        </p:nvSpPr>
        <p:spPr/>
        <p:txBody>
          <a:bodyPr/>
          <a:lstStyle/>
          <a:p>
            <a:r>
              <a:rPr lang="en-US" b="1" dirty="0"/>
              <a:t>Run workflows</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57</a:t>
            </a:fld>
            <a:endParaRPr lang="fr-FR"/>
          </a:p>
        </p:txBody>
      </p:sp>
      <p:sp>
        <p:nvSpPr>
          <p:cNvPr id="5" name="Forme libre 4"/>
          <p:cNvSpPr/>
          <p:nvPr/>
        </p:nvSpPr>
        <p:spPr>
          <a:xfrm rot="9715181" flipH="1" flipV="1">
            <a:off x="5067459" y="1653383"/>
            <a:ext cx="1983027" cy="1555070"/>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p:cNvSpPr txBox="1"/>
          <p:nvPr/>
        </p:nvSpPr>
        <p:spPr>
          <a:xfrm>
            <a:off x="6834275" y="721864"/>
            <a:ext cx="1932546"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Set input file(s). It has to </a:t>
            </a:r>
            <a:r>
              <a:rPr lang="fr-FR" dirty="0" err="1"/>
              <a:t>be</a:t>
            </a:r>
            <a:r>
              <a:rPr lang="fr-FR" dirty="0"/>
              <a:t> a </a:t>
            </a:r>
            <a:r>
              <a:rPr lang="fr-FR" dirty="0" err="1"/>
              <a:t>dataset</a:t>
            </a:r>
            <a:r>
              <a:rPr lang="fr-FR" dirty="0"/>
              <a:t> </a:t>
            </a:r>
            <a:r>
              <a:rPr lang="fr-FR" dirty="0" err="1"/>
              <a:t>from</a:t>
            </a:r>
            <a:r>
              <a:rPr lang="fr-FR" dirty="0"/>
              <a:t> </a:t>
            </a:r>
            <a:r>
              <a:rPr lang="fr-FR" dirty="0" err="1"/>
              <a:t>your</a:t>
            </a:r>
            <a:r>
              <a:rPr lang="fr-FR" dirty="0"/>
              <a:t> </a:t>
            </a:r>
            <a:r>
              <a:rPr lang="fr-FR" dirty="0" err="1"/>
              <a:t>current</a:t>
            </a:r>
            <a:r>
              <a:rPr lang="fr-FR" dirty="0"/>
              <a:t> </a:t>
            </a:r>
            <a:r>
              <a:rPr lang="fr-FR" dirty="0" err="1"/>
              <a:t>history</a:t>
            </a:r>
            <a:endParaRPr lang="en-US" dirty="0"/>
          </a:p>
        </p:txBody>
      </p:sp>
      <p:sp>
        <p:nvSpPr>
          <p:cNvPr id="7" name="Forme libre 6"/>
          <p:cNvSpPr/>
          <p:nvPr/>
        </p:nvSpPr>
        <p:spPr>
          <a:xfrm rot="3228555" flipH="1" flipV="1">
            <a:off x="4956308" y="4929602"/>
            <a:ext cx="1093723" cy="627617"/>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p:cNvSpPr txBox="1"/>
          <p:nvPr/>
        </p:nvSpPr>
        <p:spPr>
          <a:xfrm>
            <a:off x="6079340" y="5312794"/>
            <a:ext cx="1932546" cy="369332"/>
          </a:xfrm>
          <a:prstGeom prst="rect">
            <a:avLst/>
          </a:prstGeom>
          <a:noFill/>
        </p:spPr>
        <p:txBody>
          <a:bodyPr wrap="square" rtlCol="0">
            <a:spAutoFit/>
          </a:bodyPr>
          <a:lstStyle/>
          <a:p>
            <a:r>
              <a:rPr lang="fr-FR" dirty="0"/>
              <a:t>Set </a:t>
            </a:r>
            <a:r>
              <a:rPr lang="fr-FR" dirty="0" err="1"/>
              <a:t>parameters</a:t>
            </a:r>
            <a:endParaRPr lang="en-US" dirty="0"/>
          </a:p>
        </p:txBody>
      </p:sp>
      <p:sp>
        <p:nvSpPr>
          <p:cNvPr id="9" name="Forme libre 8"/>
          <p:cNvSpPr/>
          <p:nvPr/>
        </p:nvSpPr>
        <p:spPr>
          <a:xfrm rot="3228555" flipH="1" flipV="1">
            <a:off x="8506780" y="1995903"/>
            <a:ext cx="1936394" cy="1338490"/>
          </a:xfrm>
          <a:custGeom>
            <a:avLst/>
            <a:gdLst>
              <a:gd name="connsiteX0" fmla="*/ 0 w 1043354"/>
              <a:gd name="connsiteY0" fmla="*/ 679939 h 679939"/>
              <a:gd name="connsiteX1" fmla="*/ 597877 w 1043354"/>
              <a:gd name="connsiteY1" fmla="*/ 128954 h 679939"/>
              <a:gd name="connsiteX2" fmla="*/ 1043354 w 1043354"/>
              <a:gd name="connsiteY2" fmla="*/ 0 h 679939"/>
            </a:gdLst>
            <a:ahLst/>
            <a:cxnLst>
              <a:cxn ang="0">
                <a:pos x="connsiteX0" y="connsiteY0"/>
              </a:cxn>
              <a:cxn ang="0">
                <a:pos x="connsiteX1" y="connsiteY1"/>
              </a:cxn>
              <a:cxn ang="0">
                <a:pos x="connsiteX2" y="connsiteY2"/>
              </a:cxn>
            </a:cxnLst>
            <a:rect l="l" t="t" r="r" b="b"/>
            <a:pathLst>
              <a:path w="1043354" h="679939">
                <a:moveTo>
                  <a:pt x="0" y="679939"/>
                </a:moveTo>
                <a:lnTo>
                  <a:pt x="597877" y="128954"/>
                </a:lnTo>
                <a:lnTo>
                  <a:pt x="1043354" y="0"/>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p:cNvSpPr txBox="1"/>
          <p:nvPr/>
        </p:nvSpPr>
        <p:spPr>
          <a:xfrm>
            <a:off x="10608358" y="2857676"/>
            <a:ext cx="152396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Run</a:t>
            </a:r>
            <a:r>
              <a:rPr lang="fr-FR" dirty="0"/>
              <a:t> workflow</a:t>
            </a:r>
            <a:endParaRPr lang="en-US" dirty="0"/>
          </a:p>
        </p:txBody>
      </p:sp>
    </p:spTree>
    <p:extLst>
      <p:ext uri="{BB962C8B-B14F-4D97-AF65-F5344CB8AC3E}">
        <p14:creationId xmlns:p14="http://schemas.microsoft.com/office/powerpoint/2010/main" val="3338322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Rectangle 2"/>
          <p:cNvSpPr/>
          <p:nvPr/>
        </p:nvSpPr>
        <p:spPr>
          <a:xfrm>
            <a:off x="2633662" y="4977497"/>
            <a:ext cx="6096000" cy="646331"/>
          </a:xfrm>
          <a:prstGeom prst="rect">
            <a:avLst/>
          </a:prstGeom>
        </p:spPr>
        <p:txBody>
          <a:bodyPr>
            <a:spAutoFit/>
          </a:bodyPr>
          <a:lstStyle/>
          <a:p>
            <a:pPr algn="ctr"/>
            <a:r>
              <a:rPr lang="en-US" sz="3600" dirty="0">
                <a:hlinkClick r:id="rId2"/>
              </a:rPr>
              <a:t>Exercise 7</a:t>
            </a:r>
            <a:endParaRPr lang="en-US" sz="3600" dirty="0"/>
          </a:p>
        </p:txBody>
      </p:sp>
      <p:pic>
        <p:nvPicPr>
          <p:cNvPr id="4" name="Image 3"/>
          <p:cNvPicPr>
            <a:picLocks noChangeAspect="1"/>
          </p:cNvPicPr>
          <p:nvPr/>
        </p:nvPicPr>
        <p:blipFill>
          <a:blip r:embed="rId3"/>
          <a:stretch>
            <a:fillRect/>
          </a:stretch>
        </p:blipFill>
        <p:spPr>
          <a:xfrm>
            <a:off x="2633662" y="600149"/>
            <a:ext cx="6350000" cy="3746500"/>
          </a:xfrm>
          <a:prstGeom prst="rect">
            <a:avLst/>
          </a:prstGeom>
        </p:spPr>
      </p:pic>
    </p:spTree>
    <p:extLst>
      <p:ext uri="{BB962C8B-B14F-4D97-AF65-F5344CB8AC3E}">
        <p14:creationId xmlns:p14="http://schemas.microsoft.com/office/powerpoint/2010/main" val="995089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Rectangle 2"/>
          <p:cNvSpPr/>
          <p:nvPr/>
        </p:nvSpPr>
        <p:spPr>
          <a:xfrm>
            <a:off x="2633662" y="4977497"/>
            <a:ext cx="6096000" cy="646331"/>
          </a:xfrm>
          <a:prstGeom prst="rect">
            <a:avLst/>
          </a:prstGeom>
        </p:spPr>
        <p:txBody>
          <a:bodyPr>
            <a:spAutoFit/>
          </a:bodyPr>
          <a:lstStyle/>
          <a:p>
            <a:pPr algn="ctr"/>
            <a:r>
              <a:rPr lang="en-US" sz="3600" dirty="0">
                <a:hlinkClick r:id="rId2"/>
              </a:rPr>
              <a:t>Exercise 8</a:t>
            </a:r>
            <a:endParaRPr lang="en-US" sz="3600" dirty="0"/>
          </a:p>
        </p:txBody>
      </p:sp>
      <p:pic>
        <p:nvPicPr>
          <p:cNvPr id="4" name="Image 3"/>
          <p:cNvPicPr>
            <a:picLocks noChangeAspect="1"/>
          </p:cNvPicPr>
          <p:nvPr/>
        </p:nvPicPr>
        <p:blipFill>
          <a:blip r:embed="rId3"/>
          <a:stretch>
            <a:fillRect/>
          </a:stretch>
        </p:blipFill>
        <p:spPr>
          <a:xfrm>
            <a:off x="2633662" y="600149"/>
            <a:ext cx="6350000" cy="3746500"/>
          </a:xfrm>
          <a:prstGeom prst="rect">
            <a:avLst/>
          </a:prstGeom>
        </p:spPr>
      </p:pic>
    </p:spTree>
    <p:extLst>
      <p:ext uri="{BB962C8B-B14F-4D97-AF65-F5344CB8AC3E}">
        <p14:creationId xmlns:p14="http://schemas.microsoft.com/office/powerpoint/2010/main" val="92277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b="1" dirty="0"/>
              <a:t>Bioinformatics analyses</a:t>
            </a:r>
          </a:p>
        </p:txBody>
      </p:sp>
      <p:sp>
        <p:nvSpPr>
          <p:cNvPr id="2" name="Espace réservé du numéro de diapositive 1"/>
          <p:cNvSpPr>
            <a:spLocks noGrp="1"/>
          </p:cNvSpPr>
          <p:nvPr>
            <p:ph type="sldNum" sz="quarter" idx="12"/>
          </p:nvPr>
        </p:nvSpPr>
        <p:spPr/>
        <p:txBody>
          <a:bodyPr/>
          <a:lstStyle/>
          <a:p>
            <a:fld id="{D6305B4F-327D-7A42-8964-F10526815F64}" type="slidenum">
              <a:rPr lang="fr-FR" smtClean="0"/>
              <a:t>6</a:t>
            </a:fld>
            <a:endParaRPr lang="fr-FR"/>
          </a:p>
        </p:txBody>
      </p:sp>
      <p:pic>
        <p:nvPicPr>
          <p:cNvPr id="4" name="macs14.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46407" y="1585611"/>
            <a:ext cx="6899187" cy="4770740"/>
          </a:xfrm>
          <a:prstGeom prst="rect">
            <a:avLst/>
          </a:prstGeom>
        </p:spPr>
      </p:pic>
    </p:spTree>
    <p:extLst>
      <p:ext uri="{BB962C8B-B14F-4D97-AF65-F5344CB8AC3E}">
        <p14:creationId xmlns:p14="http://schemas.microsoft.com/office/powerpoint/2010/main" val="19347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Rectangle 2"/>
          <p:cNvSpPr/>
          <p:nvPr/>
        </p:nvSpPr>
        <p:spPr>
          <a:xfrm>
            <a:off x="2633662" y="4977497"/>
            <a:ext cx="6096000" cy="646331"/>
          </a:xfrm>
          <a:prstGeom prst="rect">
            <a:avLst/>
          </a:prstGeom>
        </p:spPr>
        <p:txBody>
          <a:bodyPr>
            <a:spAutoFit/>
          </a:bodyPr>
          <a:lstStyle/>
          <a:p>
            <a:pPr algn="ctr"/>
            <a:r>
              <a:rPr lang="en-US" sz="3600" dirty="0">
                <a:hlinkClick r:id="rId2"/>
              </a:rPr>
              <a:t>Exercise 9</a:t>
            </a:r>
            <a:endParaRPr lang="en-US" sz="3600" dirty="0"/>
          </a:p>
        </p:txBody>
      </p:sp>
      <p:pic>
        <p:nvPicPr>
          <p:cNvPr id="4" name="Image 3"/>
          <p:cNvPicPr>
            <a:picLocks noChangeAspect="1"/>
          </p:cNvPicPr>
          <p:nvPr/>
        </p:nvPicPr>
        <p:blipFill>
          <a:blip r:embed="rId3"/>
          <a:stretch>
            <a:fillRect/>
          </a:stretch>
        </p:blipFill>
        <p:spPr>
          <a:xfrm>
            <a:off x="2633662" y="600149"/>
            <a:ext cx="6350000" cy="3746500"/>
          </a:xfrm>
          <a:prstGeom prst="rect">
            <a:avLst/>
          </a:prstGeom>
        </p:spPr>
      </p:pic>
    </p:spTree>
    <p:extLst>
      <p:ext uri="{BB962C8B-B14F-4D97-AF65-F5344CB8AC3E}">
        <p14:creationId xmlns:p14="http://schemas.microsoft.com/office/powerpoint/2010/main" val="1197571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Privacy</a:t>
            </a:r>
          </a:p>
        </p:txBody>
      </p:sp>
      <p:sp>
        <p:nvSpPr>
          <p:cNvPr id="3" name="Espace réservé du contenu 2"/>
          <p:cNvSpPr>
            <a:spLocks noGrp="1"/>
          </p:cNvSpPr>
          <p:nvPr>
            <p:ph idx="1"/>
          </p:nvPr>
        </p:nvSpPr>
        <p:spPr/>
        <p:txBody>
          <a:bodyPr/>
          <a:lstStyle/>
          <a:p>
            <a:r>
              <a:rPr lang="en-US" dirty="0"/>
              <a:t>By default datasets, workflows, histories are private to the user that generated/uploaded them.</a:t>
            </a:r>
          </a:p>
          <a:p>
            <a:r>
              <a:rPr lang="en-US" dirty="0"/>
              <a:t>They can be </a:t>
            </a:r>
            <a:r>
              <a:rPr lang="en-US"/>
              <a:t>shared across Galaxy </a:t>
            </a:r>
            <a:r>
              <a:rPr lang="en-US" dirty="0"/>
              <a:t>users (of the same Galaxy instance) or via links</a:t>
            </a:r>
          </a:p>
        </p:txBody>
      </p:sp>
      <p:sp>
        <p:nvSpPr>
          <p:cNvPr id="4" name="Espace réservé du numéro de diapositive 3"/>
          <p:cNvSpPr>
            <a:spLocks noGrp="1"/>
          </p:cNvSpPr>
          <p:nvPr>
            <p:ph type="sldNum" sz="quarter" idx="12"/>
          </p:nvPr>
        </p:nvSpPr>
        <p:spPr/>
        <p:txBody>
          <a:bodyPr/>
          <a:lstStyle/>
          <a:p>
            <a:fld id="{D6305B4F-327D-7A42-8964-F10526815F64}" type="slidenum">
              <a:rPr lang="fr-FR" smtClean="0"/>
              <a:t>61</a:t>
            </a:fld>
            <a:endParaRPr lang="fr-FR"/>
          </a:p>
        </p:txBody>
      </p:sp>
    </p:spTree>
    <p:extLst>
      <p:ext uri="{BB962C8B-B14F-4D97-AF65-F5344CB8AC3E}">
        <p14:creationId xmlns:p14="http://schemas.microsoft.com/office/powerpoint/2010/main" val="1356320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7409363-AD90-A942-A1EE-BC19C9619CB5}"/>
              </a:ext>
            </a:extLst>
          </p:cNvPr>
          <p:cNvPicPr>
            <a:picLocks noChangeAspect="1"/>
          </p:cNvPicPr>
          <p:nvPr/>
        </p:nvPicPr>
        <p:blipFill>
          <a:blip r:embed="rId2"/>
          <a:stretch>
            <a:fillRect/>
          </a:stretch>
        </p:blipFill>
        <p:spPr>
          <a:xfrm>
            <a:off x="0" y="516771"/>
            <a:ext cx="12131834" cy="6123871"/>
          </a:xfrm>
          <a:prstGeom prst="rect">
            <a:avLst/>
          </a:prstGeom>
        </p:spPr>
      </p:pic>
      <p:sp>
        <p:nvSpPr>
          <p:cNvPr id="6" name="Rectangle à coins arrondis 5">
            <a:extLst>
              <a:ext uri="{FF2B5EF4-FFF2-40B4-BE49-F238E27FC236}">
                <a16:creationId xmlns:a16="http://schemas.microsoft.com/office/drawing/2014/main" id="{FAE2FB7E-F62F-224D-A9B7-C339649E7F3C}"/>
              </a:ext>
            </a:extLst>
          </p:cNvPr>
          <p:cNvSpPr/>
          <p:nvPr/>
        </p:nvSpPr>
        <p:spPr>
          <a:xfrm>
            <a:off x="1852072" y="638238"/>
            <a:ext cx="2097024" cy="1527579"/>
          </a:xfrm>
          <a:prstGeom prst="roundRect">
            <a:avLst/>
          </a:prstGeom>
          <a:solidFill>
            <a:srgbClr val="FFC000">
              <a:alpha val="21000"/>
            </a:srgbClr>
          </a:solidFill>
          <a:ln w="1397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223A5CAD-7329-534D-A762-99AC293216C7}"/>
              </a:ext>
            </a:extLst>
          </p:cNvPr>
          <p:cNvSpPr txBox="1"/>
          <p:nvPr/>
        </p:nvSpPr>
        <p:spPr>
          <a:xfrm>
            <a:off x="1321157" y="638238"/>
            <a:ext cx="530915" cy="369332"/>
          </a:xfrm>
          <a:prstGeom prst="rect">
            <a:avLst/>
          </a:prstGeom>
          <a:noFill/>
        </p:spPr>
        <p:txBody>
          <a:bodyPr wrap="none" rtlCol="0">
            <a:spAutoFit/>
          </a:bodyPr>
          <a:lstStyle/>
          <a:p>
            <a:r>
              <a:rPr lang="en-US" dirty="0">
                <a:solidFill>
                  <a:srgbClr val="FFC000"/>
                </a:solidFill>
              </a:rPr>
              <a:t>QC</a:t>
            </a:r>
          </a:p>
        </p:txBody>
      </p:sp>
      <p:sp>
        <p:nvSpPr>
          <p:cNvPr id="8" name="Rectangle à coins arrondis 7">
            <a:extLst>
              <a:ext uri="{FF2B5EF4-FFF2-40B4-BE49-F238E27FC236}">
                <a16:creationId xmlns:a16="http://schemas.microsoft.com/office/drawing/2014/main" id="{DB0D63E9-1F4F-C243-B69C-011561181F30}"/>
              </a:ext>
            </a:extLst>
          </p:cNvPr>
          <p:cNvSpPr/>
          <p:nvPr/>
        </p:nvSpPr>
        <p:spPr>
          <a:xfrm>
            <a:off x="1882052" y="3579480"/>
            <a:ext cx="2097024" cy="1527579"/>
          </a:xfrm>
          <a:prstGeom prst="roundRect">
            <a:avLst/>
          </a:prstGeom>
          <a:solidFill>
            <a:srgbClr val="FFC000">
              <a:alpha val="21000"/>
            </a:srgbClr>
          </a:solidFill>
          <a:ln w="1397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9">
            <a:extLst>
              <a:ext uri="{FF2B5EF4-FFF2-40B4-BE49-F238E27FC236}">
                <a16:creationId xmlns:a16="http://schemas.microsoft.com/office/drawing/2014/main" id="{E380648F-5A2A-3E48-B901-C8350D88E874}"/>
              </a:ext>
            </a:extLst>
          </p:cNvPr>
          <p:cNvSpPr/>
          <p:nvPr/>
        </p:nvSpPr>
        <p:spPr>
          <a:xfrm>
            <a:off x="2246400" y="2165636"/>
            <a:ext cx="1565889" cy="952318"/>
          </a:xfrm>
          <a:prstGeom prst="roundRect">
            <a:avLst/>
          </a:prstGeom>
          <a:solidFill>
            <a:srgbClr val="FF34F9">
              <a:alpha val="21176"/>
            </a:srgbClr>
          </a:solidFill>
          <a:ln w="13970">
            <a:solidFill>
              <a:srgbClr val="FF34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9C707308-DFD3-3C40-8F02-F26477AA1D2F}"/>
              </a:ext>
            </a:extLst>
          </p:cNvPr>
          <p:cNvSpPr txBox="1"/>
          <p:nvPr/>
        </p:nvSpPr>
        <p:spPr>
          <a:xfrm>
            <a:off x="2246400" y="3117954"/>
            <a:ext cx="1133644" cy="369332"/>
          </a:xfrm>
          <a:prstGeom prst="rect">
            <a:avLst/>
          </a:prstGeom>
          <a:noFill/>
        </p:spPr>
        <p:txBody>
          <a:bodyPr wrap="none" rtlCol="0">
            <a:spAutoFit/>
          </a:bodyPr>
          <a:lstStyle/>
          <a:p>
            <a:r>
              <a:rPr lang="en-US" dirty="0">
                <a:solidFill>
                  <a:srgbClr val="FF34F9"/>
                </a:solidFill>
              </a:rPr>
              <a:t>Mapping</a:t>
            </a:r>
          </a:p>
        </p:txBody>
      </p:sp>
      <p:sp>
        <p:nvSpPr>
          <p:cNvPr id="12" name="Rectangle à coins arrondis 11">
            <a:extLst>
              <a:ext uri="{FF2B5EF4-FFF2-40B4-BE49-F238E27FC236}">
                <a16:creationId xmlns:a16="http://schemas.microsoft.com/office/drawing/2014/main" id="{C397C293-102D-C14A-8C9E-CE25FB2D49C5}"/>
              </a:ext>
            </a:extLst>
          </p:cNvPr>
          <p:cNvSpPr/>
          <p:nvPr/>
        </p:nvSpPr>
        <p:spPr>
          <a:xfrm>
            <a:off x="4090738" y="1813810"/>
            <a:ext cx="2104758" cy="1169233"/>
          </a:xfrm>
          <a:prstGeom prst="roundRect">
            <a:avLst/>
          </a:prstGeom>
          <a:solidFill>
            <a:srgbClr val="FFC000">
              <a:alpha val="21000"/>
            </a:srgbClr>
          </a:solidFill>
          <a:ln w="1397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à coins arrondis 12">
            <a:extLst>
              <a:ext uri="{FF2B5EF4-FFF2-40B4-BE49-F238E27FC236}">
                <a16:creationId xmlns:a16="http://schemas.microsoft.com/office/drawing/2014/main" id="{2A8D4B09-BFEA-0F4F-A46F-2ABDCD9D4FE5}"/>
              </a:ext>
            </a:extLst>
          </p:cNvPr>
          <p:cNvSpPr/>
          <p:nvPr/>
        </p:nvSpPr>
        <p:spPr>
          <a:xfrm>
            <a:off x="9659188" y="4250158"/>
            <a:ext cx="2123081" cy="1610995"/>
          </a:xfrm>
          <a:prstGeom prst="roundRect">
            <a:avLst/>
          </a:prstGeom>
          <a:solidFill>
            <a:srgbClr val="00B0F0">
              <a:alpha val="21000"/>
            </a:srgbClr>
          </a:solidFill>
          <a:ln w="1397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DC903089-340C-FD48-BA9D-EB42910EE0D0}"/>
              </a:ext>
            </a:extLst>
          </p:cNvPr>
          <p:cNvSpPr txBox="1"/>
          <p:nvPr/>
        </p:nvSpPr>
        <p:spPr>
          <a:xfrm>
            <a:off x="9659188" y="5861153"/>
            <a:ext cx="1217000" cy="584775"/>
          </a:xfrm>
          <a:prstGeom prst="rect">
            <a:avLst/>
          </a:prstGeom>
          <a:noFill/>
        </p:spPr>
        <p:txBody>
          <a:bodyPr wrap="none" rtlCol="0">
            <a:spAutoFit/>
          </a:bodyPr>
          <a:lstStyle/>
          <a:p>
            <a:r>
              <a:rPr lang="en-US" sz="1600" dirty="0">
                <a:solidFill>
                  <a:srgbClr val="00B0F0"/>
                </a:solidFill>
              </a:rPr>
              <a:t>Variant</a:t>
            </a:r>
          </a:p>
          <a:p>
            <a:r>
              <a:rPr lang="en-US" sz="1600" dirty="0">
                <a:solidFill>
                  <a:srgbClr val="00B0F0"/>
                </a:solidFill>
              </a:rPr>
              <a:t>annotation</a:t>
            </a:r>
          </a:p>
        </p:txBody>
      </p:sp>
      <p:sp>
        <p:nvSpPr>
          <p:cNvPr id="15" name="Rectangle à coins arrondis 14">
            <a:extLst>
              <a:ext uri="{FF2B5EF4-FFF2-40B4-BE49-F238E27FC236}">
                <a16:creationId xmlns:a16="http://schemas.microsoft.com/office/drawing/2014/main" id="{737E5759-6949-1F4F-804E-CE87F53C2565}"/>
              </a:ext>
            </a:extLst>
          </p:cNvPr>
          <p:cNvSpPr/>
          <p:nvPr/>
        </p:nvSpPr>
        <p:spPr>
          <a:xfrm>
            <a:off x="7451504" y="1862721"/>
            <a:ext cx="2097229" cy="2244583"/>
          </a:xfrm>
          <a:prstGeom prst="roundRect">
            <a:avLst/>
          </a:prstGeom>
          <a:solidFill>
            <a:srgbClr val="FF0000">
              <a:alpha val="21000"/>
            </a:srgbClr>
          </a:solidFill>
          <a:ln w="1397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AC938EEA-722B-FF44-A89A-142A172AA3DF}"/>
              </a:ext>
            </a:extLst>
          </p:cNvPr>
          <p:cNvSpPr txBox="1"/>
          <p:nvPr/>
        </p:nvSpPr>
        <p:spPr>
          <a:xfrm>
            <a:off x="7392820" y="1535217"/>
            <a:ext cx="1611339" cy="338554"/>
          </a:xfrm>
          <a:prstGeom prst="rect">
            <a:avLst/>
          </a:prstGeom>
          <a:noFill/>
        </p:spPr>
        <p:txBody>
          <a:bodyPr wrap="none" rtlCol="0">
            <a:spAutoFit/>
          </a:bodyPr>
          <a:lstStyle/>
          <a:p>
            <a:r>
              <a:rPr lang="en-US" sz="1600" dirty="0">
                <a:solidFill>
                  <a:srgbClr val="FF0000"/>
                </a:solidFill>
              </a:rPr>
              <a:t>Variant calling</a:t>
            </a:r>
          </a:p>
        </p:txBody>
      </p:sp>
      <p:sp>
        <p:nvSpPr>
          <p:cNvPr id="17" name="Rectangle à coins arrondis 16">
            <a:extLst>
              <a:ext uri="{FF2B5EF4-FFF2-40B4-BE49-F238E27FC236}">
                <a16:creationId xmlns:a16="http://schemas.microsoft.com/office/drawing/2014/main" id="{AAC31FFD-0E3D-5241-A9FD-2D093BCF3B1F}"/>
              </a:ext>
            </a:extLst>
          </p:cNvPr>
          <p:cNvSpPr/>
          <p:nvPr/>
        </p:nvSpPr>
        <p:spPr>
          <a:xfrm>
            <a:off x="5894094" y="4629300"/>
            <a:ext cx="2170613" cy="1696549"/>
          </a:xfrm>
          <a:prstGeom prst="roundRect">
            <a:avLst/>
          </a:prstGeom>
          <a:solidFill>
            <a:srgbClr val="92D050">
              <a:alpha val="21000"/>
            </a:srgbClr>
          </a:solidFill>
          <a:ln w="1397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17">
            <a:extLst>
              <a:ext uri="{FF2B5EF4-FFF2-40B4-BE49-F238E27FC236}">
                <a16:creationId xmlns:a16="http://schemas.microsoft.com/office/drawing/2014/main" id="{BF284002-F436-2545-BE40-28ADBD26E153}"/>
              </a:ext>
            </a:extLst>
          </p:cNvPr>
          <p:cNvSpPr txBox="1"/>
          <p:nvPr/>
        </p:nvSpPr>
        <p:spPr>
          <a:xfrm>
            <a:off x="5894094" y="6340839"/>
            <a:ext cx="2170613" cy="338554"/>
          </a:xfrm>
          <a:prstGeom prst="rect">
            <a:avLst/>
          </a:prstGeom>
          <a:noFill/>
        </p:spPr>
        <p:txBody>
          <a:bodyPr wrap="square" rtlCol="0">
            <a:spAutoFit/>
          </a:bodyPr>
          <a:lstStyle/>
          <a:p>
            <a:r>
              <a:rPr lang="en-US" sz="1600" dirty="0">
                <a:solidFill>
                  <a:srgbClr val="92D050"/>
                </a:solidFill>
              </a:rPr>
              <a:t>Base recalibration</a:t>
            </a:r>
          </a:p>
        </p:txBody>
      </p:sp>
      <p:sp>
        <p:nvSpPr>
          <p:cNvPr id="19" name="ZoneTexte 18">
            <a:extLst>
              <a:ext uri="{FF2B5EF4-FFF2-40B4-BE49-F238E27FC236}">
                <a16:creationId xmlns:a16="http://schemas.microsoft.com/office/drawing/2014/main" id="{933CAA58-1E69-9248-92B6-FF0C58D6BE2B}"/>
              </a:ext>
            </a:extLst>
          </p:cNvPr>
          <p:cNvSpPr txBox="1"/>
          <p:nvPr/>
        </p:nvSpPr>
        <p:spPr>
          <a:xfrm>
            <a:off x="332965" y="1350551"/>
            <a:ext cx="920445" cy="369332"/>
          </a:xfrm>
          <a:prstGeom prst="rect">
            <a:avLst/>
          </a:prstGeom>
          <a:noFill/>
        </p:spPr>
        <p:txBody>
          <a:bodyPr wrap="none" rtlCol="0">
            <a:spAutoFit/>
          </a:bodyPr>
          <a:lstStyle/>
          <a:p>
            <a:r>
              <a:rPr lang="en-US" dirty="0"/>
              <a:t>Read 1</a:t>
            </a:r>
          </a:p>
        </p:txBody>
      </p:sp>
      <p:sp>
        <p:nvSpPr>
          <p:cNvPr id="20" name="ZoneTexte 19">
            <a:extLst>
              <a:ext uri="{FF2B5EF4-FFF2-40B4-BE49-F238E27FC236}">
                <a16:creationId xmlns:a16="http://schemas.microsoft.com/office/drawing/2014/main" id="{C99403A6-C057-8644-B9BD-F209330AAA41}"/>
              </a:ext>
            </a:extLst>
          </p:cNvPr>
          <p:cNvSpPr txBox="1"/>
          <p:nvPr/>
        </p:nvSpPr>
        <p:spPr>
          <a:xfrm>
            <a:off x="332964" y="2933288"/>
            <a:ext cx="920445" cy="369332"/>
          </a:xfrm>
          <a:prstGeom prst="rect">
            <a:avLst/>
          </a:prstGeom>
          <a:noFill/>
        </p:spPr>
        <p:txBody>
          <a:bodyPr wrap="none" rtlCol="0">
            <a:spAutoFit/>
          </a:bodyPr>
          <a:lstStyle/>
          <a:p>
            <a:r>
              <a:rPr lang="en-US" dirty="0"/>
              <a:t>Read 2</a:t>
            </a:r>
          </a:p>
        </p:txBody>
      </p:sp>
      <p:sp>
        <p:nvSpPr>
          <p:cNvPr id="21" name="ZoneTexte 20">
            <a:extLst>
              <a:ext uri="{FF2B5EF4-FFF2-40B4-BE49-F238E27FC236}">
                <a16:creationId xmlns:a16="http://schemas.microsoft.com/office/drawing/2014/main" id="{E8F199B3-282D-874F-A119-1808C2D5504C}"/>
              </a:ext>
            </a:extLst>
          </p:cNvPr>
          <p:cNvSpPr txBox="1"/>
          <p:nvPr/>
        </p:nvSpPr>
        <p:spPr>
          <a:xfrm>
            <a:off x="4222672" y="3394040"/>
            <a:ext cx="1818126" cy="369332"/>
          </a:xfrm>
          <a:prstGeom prst="rect">
            <a:avLst/>
          </a:prstGeom>
          <a:noFill/>
        </p:spPr>
        <p:txBody>
          <a:bodyPr wrap="none" rtlCol="0">
            <a:spAutoFit/>
          </a:bodyPr>
          <a:lstStyle/>
          <a:p>
            <a:r>
              <a:rPr lang="en-US" dirty="0"/>
              <a:t>Capture design</a:t>
            </a:r>
          </a:p>
        </p:txBody>
      </p:sp>
      <p:sp>
        <p:nvSpPr>
          <p:cNvPr id="22" name="ZoneTexte 21">
            <a:extLst>
              <a:ext uri="{FF2B5EF4-FFF2-40B4-BE49-F238E27FC236}">
                <a16:creationId xmlns:a16="http://schemas.microsoft.com/office/drawing/2014/main" id="{988BB48B-2D5A-B54B-BB63-0ADB7D721031}"/>
              </a:ext>
            </a:extLst>
          </p:cNvPr>
          <p:cNvSpPr txBox="1"/>
          <p:nvPr/>
        </p:nvSpPr>
        <p:spPr>
          <a:xfrm>
            <a:off x="3979076" y="4757103"/>
            <a:ext cx="827471" cy="369332"/>
          </a:xfrm>
          <a:prstGeom prst="rect">
            <a:avLst/>
          </a:prstGeom>
          <a:noFill/>
        </p:spPr>
        <p:txBody>
          <a:bodyPr wrap="none" rtlCol="0">
            <a:spAutoFit/>
          </a:bodyPr>
          <a:lstStyle/>
          <a:p>
            <a:r>
              <a:rPr lang="en-US" dirty="0" err="1"/>
              <a:t>dbsnp</a:t>
            </a:r>
            <a:endParaRPr lang="en-US" dirty="0"/>
          </a:p>
        </p:txBody>
      </p:sp>
      <p:sp>
        <p:nvSpPr>
          <p:cNvPr id="23" name="ZoneTexte 22">
            <a:extLst>
              <a:ext uri="{FF2B5EF4-FFF2-40B4-BE49-F238E27FC236}">
                <a16:creationId xmlns:a16="http://schemas.microsoft.com/office/drawing/2014/main" id="{FFBCF1A0-F16C-524F-9D8E-96A8479E6098}"/>
              </a:ext>
            </a:extLst>
          </p:cNvPr>
          <p:cNvSpPr txBox="1"/>
          <p:nvPr/>
        </p:nvSpPr>
        <p:spPr>
          <a:xfrm>
            <a:off x="4127353" y="1438203"/>
            <a:ext cx="2299027" cy="369332"/>
          </a:xfrm>
          <a:prstGeom prst="rect">
            <a:avLst/>
          </a:prstGeom>
          <a:noFill/>
        </p:spPr>
        <p:txBody>
          <a:bodyPr wrap="none" rtlCol="0">
            <a:spAutoFit/>
          </a:bodyPr>
          <a:lstStyle/>
          <a:p>
            <a:r>
              <a:rPr lang="en-US" dirty="0">
                <a:solidFill>
                  <a:srgbClr val="FFC000"/>
                </a:solidFill>
              </a:rPr>
              <a:t>Duplicates marking</a:t>
            </a:r>
          </a:p>
        </p:txBody>
      </p:sp>
    </p:spTree>
    <p:extLst>
      <p:ext uri="{BB962C8B-B14F-4D97-AF65-F5344CB8AC3E}">
        <p14:creationId xmlns:p14="http://schemas.microsoft.com/office/powerpoint/2010/main" val="356899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E296AAE-64EE-3642-8632-9919BC9C46DC}"/>
              </a:ext>
            </a:extLst>
          </p:cNvPr>
          <p:cNvPicPr>
            <a:picLocks noChangeAspect="1"/>
          </p:cNvPicPr>
          <p:nvPr/>
        </p:nvPicPr>
        <p:blipFill>
          <a:blip r:embed="rId2"/>
          <a:stretch>
            <a:fillRect/>
          </a:stretch>
        </p:blipFill>
        <p:spPr>
          <a:xfrm>
            <a:off x="246631" y="517895"/>
            <a:ext cx="12341547" cy="5487366"/>
          </a:xfrm>
          <a:prstGeom prst="rect">
            <a:avLst/>
          </a:prstGeom>
        </p:spPr>
      </p:pic>
      <p:sp>
        <p:nvSpPr>
          <p:cNvPr id="6" name="Rectangle à coins arrondis 5">
            <a:extLst>
              <a:ext uri="{FF2B5EF4-FFF2-40B4-BE49-F238E27FC236}">
                <a16:creationId xmlns:a16="http://schemas.microsoft.com/office/drawing/2014/main" id="{5845F779-CF88-A042-938F-DD973C38FDD2}"/>
              </a:ext>
            </a:extLst>
          </p:cNvPr>
          <p:cNvSpPr/>
          <p:nvPr/>
        </p:nvSpPr>
        <p:spPr>
          <a:xfrm>
            <a:off x="1910879" y="884541"/>
            <a:ext cx="1939309" cy="1461159"/>
          </a:xfrm>
          <a:prstGeom prst="roundRect">
            <a:avLst/>
          </a:prstGeom>
          <a:solidFill>
            <a:srgbClr val="FFC000">
              <a:alpha val="21000"/>
            </a:srgbClr>
          </a:solidFill>
          <a:ln w="1397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F3FF987E-F564-8747-B896-C7F747DE3433}"/>
              </a:ext>
            </a:extLst>
          </p:cNvPr>
          <p:cNvSpPr txBox="1"/>
          <p:nvPr/>
        </p:nvSpPr>
        <p:spPr>
          <a:xfrm>
            <a:off x="1614333" y="611668"/>
            <a:ext cx="530915" cy="369332"/>
          </a:xfrm>
          <a:prstGeom prst="rect">
            <a:avLst/>
          </a:prstGeom>
          <a:noFill/>
        </p:spPr>
        <p:txBody>
          <a:bodyPr wrap="none" rtlCol="0">
            <a:spAutoFit/>
          </a:bodyPr>
          <a:lstStyle/>
          <a:p>
            <a:r>
              <a:rPr lang="en-US" dirty="0">
                <a:solidFill>
                  <a:srgbClr val="FFC000"/>
                </a:solidFill>
              </a:rPr>
              <a:t>QC</a:t>
            </a:r>
          </a:p>
        </p:txBody>
      </p:sp>
      <p:sp>
        <p:nvSpPr>
          <p:cNvPr id="8" name="Rectangle à coins arrondis 7">
            <a:extLst>
              <a:ext uri="{FF2B5EF4-FFF2-40B4-BE49-F238E27FC236}">
                <a16:creationId xmlns:a16="http://schemas.microsoft.com/office/drawing/2014/main" id="{550A3C33-76A5-0E44-99D5-BEED9B6AC21D}"/>
              </a:ext>
            </a:extLst>
          </p:cNvPr>
          <p:cNvSpPr/>
          <p:nvPr/>
        </p:nvSpPr>
        <p:spPr>
          <a:xfrm>
            <a:off x="1895889" y="3690869"/>
            <a:ext cx="1939309" cy="1527579"/>
          </a:xfrm>
          <a:prstGeom prst="roundRect">
            <a:avLst/>
          </a:prstGeom>
          <a:solidFill>
            <a:srgbClr val="FFC000">
              <a:alpha val="21000"/>
            </a:srgbClr>
          </a:solidFill>
          <a:ln w="1397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8">
            <a:extLst>
              <a:ext uri="{FF2B5EF4-FFF2-40B4-BE49-F238E27FC236}">
                <a16:creationId xmlns:a16="http://schemas.microsoft.com/office/drawing/2014/main" id="{C66E4283-BFBF-7F4C-AE0D-11F4F1A9F30D}"/>
              </a:ext>
            </a:extLst>
          </p:cNvPr>
          <p:cNvSpPr/>
          <p:nvPr/>
        </p:nvSpPr>
        <p:spPr>
          <a:xfrm>
            <a:off x="2248156" y="2345700"/>
            <a:ext cx="1345089" cy="900888"/>
          </a:xfrm>
          <a:prstGeom prst="roundRect">
            <a:avLst/>
          </a:prstGeom>
          <a:solidFill>
            <a:srgbClr val="FF34F9">
              <a:alpha val="21176"/>
            </a:srgbClr>
          </a:solidFill>
          <a:ln w="13970">
            <a:solidFill>
              <a:srgbClr val="FF34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22092B7B-CF6C-FA49-804C-4CFC21FC64C4}"/>
              </a:ext>
            </a:extLst>
          </p:cNvPr>
          <p:cNvSpPr txBox="1"/>
          <p:nvPr/>
        </p:nvSpPr>
        <p:spPr>
          <a:xfrm>
            <a:off x="2240544" y="3246588"/>
            <a:ext cx="1133644" cy="369332"/>
          </a:xfrm>
          <a:prstGeom prst="rect">
            <a:avLst/>
          </a:prstGeom>
          <a:noFill/>
        </p:spPr>
        <p:txBody>
          <a:bodyPr wrap="none" rtlCol="0">
            <a:spAutoFit/>
          </a:bodyPr>
          <a:lstStyle/>
          <a:p>
            <a:r>
              <a:rPr lang="en-US" dirty="0">
                <a:solidFill>
                  <a:srgbClr val="FF34F9"/>
                </a:solidFill>
              </a:rPr>
              <a:t>Mapping</a:t>
            </a:r>
          </a:p>
        </p:txBody>
      </p:sp>
      <p:sp>
        <p:nvSpPr>
          <p:cNvPr id="11" name="Rectangle à coins arrondis 10">
            <a:extLst>
              <a:ext uri="{FF2B5EF4-FFF2-40B4-BE49-F238E27FC236}">
                <a16:creationId xmlns:a16="http://schemas.microsoft.com/office/drawing/2014/main" id="{C496ED54-0E2F-B14C-98D9-588A771F1E86}"/>
              </a:ext>
            </a:extLst>
          </p:cNvPr>
          <p:cNvSpPr/>
          <p:nvPr/>
        </p:nvSpPr>
        <p:spPr>
          <a:xfrm>
            <a:off x="4310806" y="2346167"/>
            <a:ext cx="1961442" cy="983080"/>
          </a:xfrm>
          <a:prstGeom prst="roundRect">
            <a:avLst/>
          </a:prstGeom>
          <a:solidFill>
            <a:srgbClr val="FFC000">
              <a:alpha val="21000"/>
            </a:srgbClr>
          </a:solidFill>
          <a:ln w="1397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à coins arrondis 11">
            <a:extLst>
              <a:ext uri="{FF2B5EF4-FFF2-40B4-BE49-F238E27FC236}">
                <a16:creationId xmlns:a16="http://schemas.microsoft.com/office/drawing/2014/main" id="{4B463A10-555C-4748-A0DA-64798367CD25}"/>
              </a:ext>
            </a:extLst>
          </p:cNvPr>
          <p:cNvSpPr/>
          <p:nvPr/>
        </p:nvSpPr>
        <p:spPr>
          <a:xfrm>
            <a:off x="10297670" y="3754752"/>
            <a:ext cx="2098317" cy="1463696"/>
          </a:xfrm>
          <a:prstGeom prst="roundRect">
            <a:avLst/>
          </a:prstGeom>
          <a:solidFill>
            <a:srgbClr val="00B0F0">
              <a:alpha val="21000"/>
            </a:srgbClr>
          </a:solidFill>
          <a:ln w="1397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7C03AE23-AA8C-4849-969F-A629060FD613}"/>
              </a:ext>
            </a:extLst>
          </p:cNvPr>
          <p:cNvSpPr txBox="1"/>
          <p:nvPr/>
        </p:nvSpPr>
        <p:spPr>
          <a:xfrm>
            <a:off x="10297670" y="5206881"/>
            <a:ext cx="1217000" cy="584775"/>
          </a:xfrm>
          <a:prstGeom prst="rect">
            <a:avLst/>
          </a:prstGeom>
          <a:noFill/>
        </p:spPr>
        <p:txBody>
          <a:bodyPr wrap="none" rtlCol="0">
            <a:spAutoFit/>
          </a:bodyPr>
          <a:lstStyle/>
          <a:p>
            <a:r>
              <a:rPr lang="en-US" sz="1600" dirty="0">
                <a:solidFill>
                  <a:srgbClr val="00B0F0"/>
                </a:solidFill>
              </a:rPr>
              <a:t>Variant</a:t>
            </a:r>
          </a:p>
          <a:p>
            <a:r>
              <a:rPr lang="en-US" sz="1600" dirty="0">
                <a:solidFill>
                  <a:srgbClr val="00B0F0"/>
                </a:solidFill>
              </a:rPr>
              <a:t>annotation</a:t>
            </a:r>
          </a:p>
        </p:txBody>
      </p:sp>
      <p:sp>
        <p:nvSpPr>
          <p:cNvPr id="14" name="Rectangle à coins arrondis 13">
            <a:extLst>
              <a:ext uri="{FF2B5EF4-FFF2-40B4-BE49-F238E27FC236}">
                <a16:creationId xmlns:a16="http://schemas.microsoft.com/office/drawing/2014/main" id="{811AF4D5-3C2A-E643-993C-E96F74307506}"/>
              </a:ext>
            </a:extLst>
          </p:cNvPr>
          <p:cNvSpPr/>
          <p:nvPr/>
        </p:nvSpPr>
        <p:spPr>
          <a:xfrm>
            <a:off x="8275391" y="1733751"/>
            <a:ext cx="2097229" cy="1957118"/>
          </a:xfrm>
          <a:prstGeom prst="roundRect">
            <a:avLst/>
          </a:prstGeom>
          <a:solidFill>
            <a:srgbClr val="FF0000">
              <a:alpha val="21000"/>
            </a:srgbClr>
          </a:solidFill>
          <a:ln w="1397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14">
            <a:extLst>
              <a:ext uri="{FF2B5EF4-FFF2-40B4-BE49-F238E27FC236}">
                <a16:creationId xmlns:a16="http://schemas.microsoft.com/office/drawing/2014/main" id="{64E08B23-D96B-0043-9F96-0DBAB75CC1C3}"/>
              </a:ext>
            </a:extLst>
          </p:cNvPr>
          <p:cNvSpPr txBox="1"/>
          <p:nvPr/>
        </p:nvSpPr>
        <p:spPr>
          <a:xfrm>
            <a:off x="8299479" y="1409237"/>
            <a:ext cx="1611339" cy="338554"/>
          </a:xfrm>
          <a:prstGeom prst="rect">
            <a:avLst/>
          </a:prstGeom>
          <a:noFill/>
        </p:spPr>
        <p:txBody>
          <a:bodyPr wrap="none" rtlCol="0">
            <a:spAutoFit/>
          </a:bodyPr>
          <a:lstStyle/>
          <a:p>
            <a:r>
              <a:rPr lang="en-US" sz="1600" dirty="0">
                <a:solidFill>
                  <a:srgbClr val="FF0000"/>
                </a:solidFill>
              </a:rPr>
              <a:t>Variant calling</a:t>
            </a:r>
          </a:p>
        </p:txBody>
      </p:sp>
      <p:sp>
        <p:nvSpPr>
          <p:cNvPr id="16" name="Rectangle à coins arrondis 15">
            <a:extLst>
              <a:ext uri="{FF2B5EF4-FFF2-40B4-BE49-F238E27FC236}">
                <a16:creationId xmlns:a16="http://schemas.microsoft.com/office/drawing/2014/main" id="{CF58ABF9-DF03-B340-A3AB-698818127228}"/>
              </a:ext>
            </a:extLst>
          </p:cNvPr>
          <p:cNvSpPr/>
          <p:nvPr/>
        </p:nvSpPr>
        <p:spPr>
          <a:xfrm>
            <a:off x="6752375" y="4107325"/>
            <a:ext cx="2080398" cy="1714311"/>
          </a:xfrm>
          <a:prstGeom prst="roundRect">
            <a:avLst/>
          </a:prstGeom>
          <a:solidFill>
            <a:srgbClr val="92D050">
              <a:alpha val="21000"/>
            </a:srgbClr>
          </a:solidFill>
          <a:ln w="1397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83AC8880-1ACD-6442-A8AF-CD6DDF01994D}"/>
              </a:ext>
            </a:extLst>
          </p:cNvPr>
          <p:cNvSpPr txBox="1"/>
          <p:nvPr/>
        </p:nvSpPr>
        <p:spPr>
          <a:xfrm>
            <a:off x="6692140" y="5817854"/>
            <a:ext cx="2170613" cy="338554"/>
          </a:xfrm>
          <a:prstGeom prst="rect">
            <a:avLst/>
          </a:prstGeom>
          <a:noFill/>
        </p:spPr>
        <p:txBody>
          <a:bodyPr wrap="square" rtlCol="0">
            <a:spAutoFit/>
          </a:bodyPr>
          <a:lstStyle/>
          <a:p>
            <a:r>
              <a:rPr lang="en-US" sz="1600" dirty="0">
                <a:solidFill>
                  <a:srgbClr val="92D050"/>
                </a:solidFill>
              </a:rPr>
              <a:t>Base recalibration</a:t>
            </a:r>
          </a:p>
        </p:txBody>
      </p:sp>
      <p:sp>
        <p:nvSpPr>
          <p:cNvPr id="18" name="ZoneTexte 17">
            <a:extLst>
              <a:ext uri="{FF2B5EF4-FFF2-40B4-BE49-F238E27FC236}">
                <a16:creationId xmlns:a16="http://schemas.microsoft.com/office/drawing/2014/main" id="{1E4F99CB-2A66-1140-8588-A94D24E80BD5}"/>
              </a:ext>
            </a:extLst>
          </p:cNvPr>
          <p:cNvSpPr txBox="1"/>
          <p:nvPr/>
        </p:nvSpPr>
        <p:spPr>
          <a:xfrm>
            <a:off x="304392" y="1563125"/>
            <a:ext cx="920445" cy="369332"/>
          </a:xfrm>
          <a:prstGeom prst="rect">
            <a:avLst/>
          </a:prstGeom>
          <a:noFill/>
        </p:spPr>
        <p:txBody>
          <a:bodyPr wrap="none" rtlCol="0">
            <a:spAutoFit/>
          </a:bodyPr>
          <a:lstStyle/>
          <a:p>
            <a:r>
              <a:rPr lang="en-US" dirty="0"/>
              <a:t>Read 1</a:t>
            </a:r>
          </a:p>
        </p:txBody>
      </p:sp>
      <p:sp>
        <p:nvSpPr>
          <p:cNvPr id="19" name="ZoneTexte 18">
            <a:extLst>
              <a:ext uri="{FF2B5EF4-FFF2-40B4-BE49-F238E27FC236}">
                <a16:creationId xmlns:a16="http://schemas.microsoft.com/office/drawing/2014/main" id="{60763257-3B90-604C-82C7-3867256F6AA4}"/>
              </a:ext>
            </a:extLst>
          </p:cNvPr>
          <p:cNvSpPr txBox="1"/>
          <p:nvPr/>
        </p:nvSpPr>
        <p:spPr>
          <a:xfrm>
            <a:off x="383481" y="3061922"/>
            <a:ext cx="920445" cy="369332"/>
          </a:xfrm>
          <a:prstGeom prst="rect">
            <a:avLst/>
          </a:prstGeom>
          <a:noFill/>
        </p:spPr>
        <p:txBody>
          <a:bodyPr wrap="none" rtlCol="0">
            <a:spAutoFit/>
          </a:bodyPr>
          <a:lstStyle/>
          <a:p>
            <a:r>
              <a:rPr lang="en-US" dirty="0"/>
              <a:t>Read 2</a:t>
            </a:r>
          </a:p>
        </p:txBody>
      </p:sp>
      <p:sp>
        <p:nvSpPr>
          <p:cNvPr id="20" name="ZoneTexte 19">
            <a:extLst>
              <a:ext uri="{FF2B5EF4-FFF2-40B4-BE49-F238E27FC236}">
                <a16:creationId xmlns:a16="http://schemas.microsoft.com/office/drawing/2014/main" id="{5F56DA55-7808-C848-84A3-D08079E5BB80}"/>
              </a:ext>
            </a:extLst>
          </p:cNvPr>
          <p:cNvSpPr txBox="1"/>
          <p:nvPr/>
        </p:nvSpPr>
        <p:spPr>
          <a:xfrm>
            <a:off x="3860741" y="4849116"/>
            <a:ext cx="1818126" cy="369332"/>
          </a:xfrm>
          <a:prstGeom prst="rect">
            <a:avLst/>
          </a:prstGeom>
          <a:noFill/>
        </p:spPr>
        <p:txBody>
          <a:bodyPr wrap="none" rtlCol="0">
            <a:spAutoFit/>
          </a:bodyPr>
          <a:lstStyle/>
          <a:p>
            <a:r>
              <a:rPr lang="en-US" dirty="0"/>
              <a:t>Capture design</a:t>
            </a:r>
          </a:p>
        </p:txBody>
      </p:sp>
      <p:sp>
        <p:nvSpPr>
          <p:cNvPr id="21" name="ZoneTexte 20">
            <a:extLst>
              <a:ext uri="{FF2B5EF4-FFF2-40B4-BE49-F238E27FC236}">
                <a16:creationId xmlns:a16="http://schemas.microsoft.com/office/drawing/2014/main" id="{DC1F9E8B-9FB4-8540-A865-B2E29BECA780}"/>
              </a:ext>
            </a:extLst>
          </p:cNvPr>
          <p:cNvSpPr txBox="1"/>
          <p:nvPr/>
        </p:nvSpPr>
        <p:spPr>
          <a:xfrm>
            <a:off x="4134524" y="3548770"/>
            <a:ext cx="827471" cy="369332"/>
          </a:xfrm>
          <a:prstGeom prst="rect">
            <a:avLst/>
          </a:prstGeom>
          <a:noFill/>
        </p:spPr>
        <p:txBody>
          <a:bodyPr wrap="none" rtlCol="0">
            <a:spAutoFit/>
          </a:bodyPr>
          <a:lstStyle/>
          <a:p>
            <a:r>
              <a:rPr lang="en-US" dirty="0" err="1"/>
              <a:t>dbsnp</a:t>
            </a:r>
            <a:endParaRPr lang="en-US" dirty="0"/>
          </a:p>
        </p:txBody>
      </p:sp>
      <p:sp>
        <p:nvSpPr>
          <p:cNvPr id="22" name="ZoneTexte 21">
            <a:extLst>
              <a:ext uri="{FF2B5EF4-FFF2-40B4-BE49-F238E27FC236}">
                <a16:creationId xmlns:a16="http://schemas.microsoft.com/office/drawing/2014/main" id="{A7A4BBF5-4DE1-214D-9EDD-684C6C61414F}"/>
              </a:ext>
            </a:extLst>
          </p:cNvPr>
          <p:cNvSpPr txBox="1"/>
          <p:nvPr/>
        </p:nvSpPr>
        <p:spPr>
          <a:xfrm>
            <a:off x="4239985" y="1984273"/>
            <a:ext cx="2299027" cy="369332"/>
          </a:xfrm>
          <a:prstGeom prst="rect">
            <a:avLst/>
          </a:prstGeom>
          <a:noFill/>
        </p:spPr>
        <p:txBody>
          <a:bodyPr wrap="none" rtlCol="0">
            <a:spAutoFit/>
          </a:bodyPr>
          <a:lstStyle/>
          <a:p>
            <a:r>
              <a:rPr lang="en-US" dirty="0">
                <a:solidFill>
                  <a:srgbClr val="FFC000"/>
                </a:solidFill>
              </a:rPr>
              <a:t>Duplicates marking</a:t>
            </a:r>
          </a:p>
        </p:txBody>
      </p:sp>
      <p:sp>
        <p:nvSpPr>
          <p:cNvPr id="23" name="Rectangle à coins arrondis 22">
            <a:extLst>
              <a:ext uri="{FF2B5EF4-FFF2-40B4-BE49-F238E27FC236}">
                <a16:creationId xmlns:a16="http://schemas.microsoft.com/office/drawing/2014/main" id="{D5897F3F-1428-4F42-AABB-8E427FF8E07E}"/>
              </a:ext>
            </a:extLst>
          </p:cNvPr>
          <p:cNvSpPr/>
          <p:nvPr/>
        </p:nvSpPr>
        <p:spPr>
          <a:xfrm>
            <a:off x="4221587" y="951292"/>
            <a:ext cx="1264028" cy="728464"/>
          </a:xfrm>
          <a:prstGeom prst="roundRect">
            <a:avLst/>
          </a:prstGeom>
          <a:solidFill>
            <a:schemeClr val="tx2">
              <a:alpha val="21176"/>
            </a:schemeClr>
          </a:solidFill>
          <a:ln w="139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à coins arrondis 23">
            <a:extLst>
              <a:ext uri="{FF2B5EF4-FFF2-40B4-BE49-F238E27FC236}">
                <a16:creationId xmlns:a16="http://schemas.microsoft.com/office/drawing/2014/main" id="{4B37D1BB-382E-524E-837B-3AFAE69A0448}"/>
              </a:ext>
            </a:extLst>
          </p:cNvPr>
          <p:cNvSpPr/>
          <p:nvPr/>
        </p:nvSpPr>
        <p:spPr>
          <a:xfrm>
            <a:off x="6153085" y="811067"/>
            <a:ext cx="1264028" cy="1121390"/>
          </a:xfrm>
          <a:prstGeom prst="roundRect">
            <a:avLst/>
          </a:prstGeom>
          <a:solidFill>
            <a:schemeClr val="tx2">
              <a:alpha val="21176"/>
            </a:schemeClr>
          </a:solidFill>
          <a:ln w="139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à coins arrondis 24">
            <a:extLst>
              <a:ext uri="{FF2B5EF4-FFF2-40B4-BE49-F238E27FC236}">
                <a16:creationId xmlns:a16="http://schemas.microsoft.com/office/drawing/2014/main" id="{EA2BE2C4-505A-5741-831B-EA81F06C631C}"/>
              </a:ext>
            </a:extLst>
          </p:cNvPr>
          <p:cNvSpPr/>
          <p:nvPr/>
        </p:nvSpPr>
        <p:spPr>
          <a:xfrm>
            <a:off x="8507569" y="611668"/>
            <a:ext cx="1264028" cy="703856"/>
          </a:xfrm>
          <a:prstGeom prst="roundRect">
            <a:avLst/>
          </a:prstGeom>
          <a:solidFill>
            <a:schemeClr val="tx2">
              <a:alpha val="21176"/>
            </a:schemeClr>
          </a:solidFill>
          <a:ln w="139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291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èche vers le bas 17"/>
          <p:cNvSpPr/>
          <p:nvPr/>
        </p:nvSpPr>
        <p:spPr>
          <a:xfrm>
            <a:off x="5181228" y="1729581"/>
            <a:ext cx="1299881" cy="4122735"/>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 name="Titre 1"/>
          <p:cNvSpPr>
            <a:spLocks noGrp="1"/>
          </p:cNvSpPr>
          <p:nvPr>
            <p:ph type="title"/>
          </p:nvPr>
        </p:nvSpPr>
        <p:spPr/>
        <p:txBody>
          <a:bodyPr/>
          <a:lstStyle/>
          <a:p>
            <a:r>
              <a:rPr lang="en-US" b="1" dirty="0"/>
              <a:t>Bioinformatics analyses</a:t>
            </a:r>
          </a:p>
        </p:txBody>
      </p:sp>
      <p:sp>
        <p:nvSpPr>
          <p:cNvPr id="6" name="Espace réservé du numéro de diapositive 5"/>
          <p:cNvSpPr>
            <a:spLocks noGrp="1"/>
          </p:cNvSpPr>
          <p:nvPr>
            <p:ph type="sldNum" sz="quarter" idx="12"/>
          </p:nvPr>
        </p:nvSpPr>
        <p:spPr/>
        <p:txBody>
          <a:bodyPr/>
          <a:lstStyle/>
          <a:p>
            <a:fld id="{4EC3FD95-6D08-E244-B0C7-843EE52B8FE7}" type="slidenum">
              <a:rPr lang="en-US" smtClean="0"/>
              <a:t>7</a:t>
            </a:fld>
            <a:endParaRPr lang="en-US"/>
          </a:p>
        </p:txBody>
      </p:sp>
      <p:sp>
        <p:nvSpPr>
          <p:cNvPr id="3" name="ZoneTexte 2"/>
          <p:cNvSpPr txBox="1"/>
          <p:nvPr/>
        </p:nvSpPr>
        <p:spPr>
          <a:xfrm>
            <a:off x="4283263" y="1544914"/>
            <a:ext cx="13895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t>Program 1 </a:t>
            </a:r>
          </a:p>
        </p:txBody>
      </p:sp>
      <p:sp>
        <p:nvSpPr>
          <p:cNvPr id="13" name="ZoneTexte 12"/>
          <p:cNvSpPr txBox="1"/>
          <p:nvPr/>
        </p:nvSpPr>
        <p:spPr>
          <a:xfrm>
            <a:off x="4283263" y="2082187"/>
            <a:ext cx="13895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t>Program 2 </a:t>
            </a:r>
          </a:p>
        </p:txBody>
      </p:sp>
      <p:sp>
        <p:nvSpPr>
          <p:cNvPr id="14" name="ZoneTexte 13"/>
          <p:cNvSpPr txBox="1"/>
          <p:nvPr/>
        </p:nvSpPr>
        <p:spPr>
          <a:xfrm>
            <a:off x="4283263" y="2706911"/>
            <a:ext cx="13895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chemeClr val="bg1"/>
                </a:solidFill>
              </a:rPr>
              <a:t>Program 3 </a:t>
            </a:r>
          </a:p>
        </p:txBody>
      </p:sp>
      <p:sp>
        <p:nvSpPr>
          <p:cNvPr id="15" name="ZoneTexte 14"/>
          <p:cNvSpPr txBox="1"/>
          <p:nvPr/>
        </p:nvSpPr>
        <p:spPr>
          <a:xfrm>
            <a:off x="4283263" y="3288832"/>
            <a:ext cx="13895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t>Program 4 </a:t>
            </a:r>
          </a:p>
        </p:txBody>
      </p:sp>
      <p:sp>
        <p:nvSpPr>
          <p:cNvPr id="16" name="ZoneTexte 15"/>
          <p:cNvSpPr txBox="1"/>
          <p:nvPr/>
        </p:nvSpPr>
        <p:spPr>
          <a:xfrm>
            <a:off x="4283263" y="4591092"/>
            <a:ext cx="13895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rgbClr val="FFFFFF"/>
                </a:solidFill>
              </a:rPr>
              <a:t>Program n </a:t>
            </a:r>
          </a:p>
        </p:txBody>
      </p:sp>
      <p:sp>
        <p:nvSpPr>
          <p:cNvPr id="19" name="ZoneTexte 18"/>
          <p:cNvSpPr txBox="1"/>
          <p:nvPr/>
        </p:nvSpPr>
        <p:spPr>
          <a:xfrm>
            <a:off x="4283263" y="3949234"/>
            <a:ext cx="13895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t> …</a:t>
            </a:r>
          </a:p>
        </p:txBody>
      </p:sp>
      <p:sp>
        <p:nvSpPr>
          <p:cNvPr id="23" name="ZoneTexte 22"/>
          <p:cNvSpPr txBox="1"/>
          <p:nvPr/>
        </p:nvSpPr>
        <p:spPr>
          <a:xfrm>
            <a:off x="5989544" y="1546128"/>
            <a:ext cx="209296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t>Command line  1 </a:t>
            </a:r>
          </a:p>
        </p:txBody>
      </p:sp>
      <p:sp>
        <p:nvSpPr>
          <p:cNvPr id="24" name="ZoneTexte 23"/>
          <p:cNvSpPr txBox="1"/>
          <p:nvPr/>
        </p:nvSpPr>
        <p:spPr>
          <a:xfrm>
            <a:off x="5989544" y="2083401"/>
            <a:ext cx="209296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t>Command line 2</a:t>
            </a:r>
          </a:p>
        </p:txBody>
      </p:sp>
      <p:sp>
        <p:nvSpPr>
          <p:cNvPr id="25" name="ZoneTexte 24"/>
          <p:cNvSpPr txBox="1"/>
          <p:nvPr/>
        </p:nvSpPr>
        <p:spPr>
          <a:xfrm>
            <a:off x="5989544" y="2708125"/>
            <a:ext cx="209296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chemeClr val="bg1"/>
                </a:solidFill>
              </a:rPr>
              <a:t>Command line 3</a:t>
            </a:r>
          </a:p>
        </p:txBody>
      </p:sp>
      <p:sp>
        <p:nvSpPr>
          <p:cNvPr id="26" name="ZoneTexte 25"/>
          <p:cNvSpPr txBox="1"/>
          <p:nvPr/>
        </p:nvSpPr>
        <p:spPr>
          <a:xfrm>
            <a:off x="5989544" y="3290046"/>
            <a:ext cx="209296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t>Command line 4 </a:t>
            </a:r>
          </a:p>
        </p:txBody>
      </p:sp>
      <p:sp>
        <p:nvSpPr>
          <p:cNvPr id="27" name="ZoneTexte 26"/>
          <p:cNvSpPr txBox="1"/>
          <p:nvPr/>
        </p:nvSpPr>
        <p:spPr>
          <a:xfrm>
            <a:off x="5989544" y="4592306"/>
            <a:ext cx="209296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rgbClr val="FFFFFF"/>
                </a:solidFill>
              </a:rPr>
              <a:t>Command line n </a:t>
            </a:r>
          </a:p>
        </p:txBody>
      </p:sp>
      <p:sp>
        <p:nvSpPr>
          <p:cNvPr id="28" name="ZoneTexte 27"/>
          <p:cNvSpPr txBox="1"/>
          <p:nvPr/>
        </p:nvSpPr>
        <p:spPr>
          <a:xfrm>
            <a:off x="5989544" y="3950448"/>
            <a:ext cx="209296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t> …</a:t>
            </a:r>
          </a:p>
        </p:txBody>
      </p:sp>
      <p:sp>
        <p:nvSpPr>
          <p:cNvPr id="30" name="ZoneTexte 29"/>
          <p:cNvSpPr txBox="1"/>
          <p:nvPr/>
        </p:nvSpPr>
        <p:spPr>
          <a:xfrm>
            <a:off x="8166672" y="3118238"/>
            <a:ext cx="2290230" cy="830997"/>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sz="2400" b="1" cap="all" dirty="0">
                <a:ln w="0"/>
                <a:solidFill>
                  <a:schemeClr val="accent2"/>
                </a:solidFill>
              </a:rPr>
              <a:t>Pipeline / Workflow</a:t>
            </a:r>
          </a:p>
        </p:txBody>
      </p:sp>
      <p:pic>
        <p:nvPicPr>
          <p:cNvPr id="22" name="Image 21"/>
          <p:cNvPicPr>
            <a:picLocks noChangeAspect="1"/>
          </p:cNvPicPr>
          <p:nvPr/>
        </p:nvPicPr>
        <p:blipFill>
          <a:blip r:embed="rId3"/>
          <a:stretch>
            <a:fillRect/>
          </a:stretch>
        </p:blipFill>
        <p:spPr>
          <a:xfrm>
            <a:off x="2152651" y="1422261"/>
            <a:ext cx="1813859" cy="2368687"/>
          </a:xfrm>
          <a:prstGeom prst="rect">
            <a:avLst/>
          </a:prstGeom>
        </p:spPr>
      </p:pic>
      <p:sp>
        <p:nvSpPr>
          <p:cNvPr id="31" name="Rectangle 30"/>
          <p:cNvSpPr/>
          <p:nvPr/>
        </p:nvSpPr>
        <p:spPr>
          <a:xfrm>
            <a:off x="2992726" y="3689267"/>
            <a:ext cx="897146" cy="80059"/>
          </a:xfrm>
          <a:prstGeom prst="rect">
            <a:avLst/>
          </a:prstGeom>
          <a:solidFill>
            <a:schemeClr val="bg1"/>
          </a:solidFill>
          <a:ln>
            <a:solidFill>
              <a:schemeClr val="bg1"/>
            </a:solidFill>
          </a:ln>
          <a:effectLst/>
          <a:scene3d>
            <a:camera prst="orthographicFront">
              <a:rot lat="0" lon="0" rev="0"/>
            </a:camera>
            <a:lightRig rig="brightRoom" dir="tl"/>
          </a:scene3d>
          <a:sp3d contourW="9525" prstMaterial="flat">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51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Galaxy ?</a:t>
            </a:r>
          </a:p>
        </p:txBody>
      </p:sp>
      <p:sp>
        <p:nvSpPr>
          <p:cNvPr id="6" name="Espace réservé du numéro de diapositive 5"/>
          <p:cNvSpPr>
            <a:spLocks noGrp="1"/>
          </p:cNvSpPr>
          <p:nvPr>
            <p:ph type="sldNum" sz="quarter" idx="12"/>
          </p:nvPr>
        </p:nvSpPr>
        <p:spPr/>
        <p:txBody>
          <a:bodyPr/>
          <a:lstStyle/>
          <a:p>
            <a:fld id="{4EC3FD95-6D08-E244-B0C7-843EE52B8FE7}" type="slidenum">
              <a:rPr lang="en-US" smtClean="0"/>
              <a:t>8</a:t>
            </a:fld>
            <a:endParaRPr lang="en-US"/>
          </a:p>
        </p:txBody>
      </p:sp>
      <p:pic>
        <p:nvPicPr>
          <p:cNvPr id="7" name="Image 6"/>
          <p:cNvPicPr>
            <a:picLocks noChangeAspect="1"/>
          </p:cNvPicPr>
          <p:nvPr/>
        </p:nvPicPr>
        <p:blipFill>
          <a:blip r:embed="rId3"/>
          <a:stretch>
            <a:fillRect/>
          </a:stretch>
        </p:blipFill>
        <p:spPr>
          <a:xfrm>
            <a:off x="3475878" y="1755568"/>
            <a:ext cx="5076040" cy="4196193"/>
          </a:xfrm>
          <a:prstGeom prst="rect">
            <a:avLst/>
          </a:prstGeom>
        </p:spPr>
      </p:pic>
    </p:spTree>
    <p:extLst>
      <p:ext uri="{BB962C8B-B14F-4D97-AF65-F5344CB8AC3E}">
        <p14:creationId xmlns:p14="http://schemas.microsoft.com/office/powerpoint/2010/main" val="1199380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6305B4F-327D-7A42-8964-F10526815F64}" type="slidenum">
              <a:rPr lang="fr-FR" smtClean="0"/>
              <a:t>9</a:t>
            </a:fld>
            <a:endParaRPr lang="fr-FR"/>
          </a:p>
        </p:txBody>
      </p:sp>
      <p:pic>
        <p:nvPicPr>
          <p:cNvPr id="1028" name="Picture 4" descr="fficher l'image d'origin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4608" y="1957891"/>
            <a:ext cx="8201025"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35546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4600</TotalTime>
  <Words>1518</Words>
  <Application>Microsoft Macintosh PowerPoint</Application>
  <PresentationFormat>Grand écran</PresentationFormat>
  <Paragraphs>290</Paragraphs>
  <Slides>63</Slides>
  <Notes>7</Notes>
  <HiddenSlides>2</HiddenSlides>
  <MMClips>3</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63</vt:i4>
      </vt:variant>
    </vt:vector>
  </HeadingPairs>
  <TitlesOfParts>
    <vt:vector size="68" baseType="lpstr">
      <vt:lpstr>Arial</vt:lpstr>
      <vt:lpstr>Calibri</vt:lpstr>
      <vt:lpstr>Calibri Light</vt:lpstr>
      <vt:lpstr>Lucida Grande</vt:lpstr>
      <vt:lpstr>Thème Office</vt:lpstr>
      <vt:lpstr> Introduction to Galaxy</vt:lpstr>
      <vt:lpstr>Guidelines</vt:lpstr>
      <vt:lpstr>Analyzing biological data with informatics tools</vt:lpstr>
      <vt:lpstr>Bioinformatics analyses</vt:lpstr>
      <vt:lpstr>Bioinformatics analyses</vt:lpstr>
      <vt:lpstr>Bioinformatics analyses</vt:lpstr>
      <vt:lpstr>Bioinformatics analyses</vt:lpstr>
      <vt:lpstr>Galaxy ?</vt:lpstr>
      <vt:lpstr>Présentation PowerPoint</vt:lpstr>
      <vt:lpstr>Galaxy project</vt:lpstr>
      <vt:lpstr>What is Galaxy ?</vt:lpstr>
      <vt:lpstr>This is Galaxy</vt:lpstr>
      <vt:lpstr>Running analyses with tools</vt:lpstr>
      <vt:lpstr>Galaxy philosophy</vt:lpstr>
      <vt:lpstr>How to use Galaxy</vt:lpstr>
      <vt:lpstr>Use Galaxy</vt:lpstr>
      <vt:lpstr>Galaxy public servers</vt:lpstr>
      <vt:lpstr>Galaxy public servers</vt:lpstr>
      <vt:lpstr>Use Galaxy</vt:lpstr>
      <vt:lpstr>Galaxy public servers</vt:lpstr>
      <vt:lpstr>Galaxy public servers</vt:lpstr>
      <vt:lpstr>Galaxy local server</vt:lpstr>
      <vt:lpstr>Description of the main features of Galaxy</vt:lpstr>
      <vt:lpstr>Galaxy web interface</vt:lpstr>
      <vt:lpstr>Top menu</vt:lpstr>
      <vt:lpstr>Présentation PowerPoint</vt:lpstr>
      <vt:lpstr>History</vt:lpstr>
      <vt:lpstr>History</vt:lpstr>
      <vt:lpstr>View all histories</vt:lpstr>
      <vt:lpstr>Présentation PowerPoint</vt:lpstr>
      <vt:lpstr>Import data into Galaxy</vt:lpstr>
      <vt:lpstr>Import your own data to Galaxy</vt:lpstr>
      <vt:lpstr>Import shared data (data libraries)</vt:lpstr>
      <vt:lpstr>Import public data</vt:lpstr>
      <vt:lpstr>Présentation PowerPoint</vt:lpstr>
      <vt:lpstr>Datasets/Jobs in the History</vt:lpstr>
      <vt:lpstr>Datasets/Jobs in the History</vt:lpstr>
      <vt:lpstr>Datasets/Jobs in the History</vt:lpstr>
      <vt:lpstr>Size of histories and quota</vt:lpstr>
      <vt:lpstr>Présentation PowerPoint</vt:lpstr>
      <vt:lpstr>Tool Panel / Run analyses</vt:lpstr>
      <vt:lpstr>Tool Panel / Run analyses</vt:lpstr>
      <vt:lpstr>Tools dialog window</vt:lpstr>
      <vt:lpstr>Présentation PowerPoint</vt:lpstr>
      <vt:lpstr>Présentation PowerPoint</vt:lpstr>
      <vt:lpstr>Workflow</vt:lpstr>
      <vt:lpstr>What if we’d mix all together</vt:lpstr>
      <vt:lpstr>Galaxy workflow</vt:lpstr>
      <vt:lpstr>Galaxy workflows</vt:lpstr>
      <vt:lpstr>Workflows</vt:lpstr>
      <vt:lpstr>Workflows</vt:lpstr>
      <vt:lpstr>Workflow creation</vt:lpstr>
      <vt:lpstr>Workflow creation</vt:lpstr>
      <vt:lpstr>Workflow creation</vt:lpstr>
      <vt:lpstr>Workflow creation</vt:lpstr>
      <vt:lpstr>Workflow creation</vt:lpstr>
      <vt:lpstr>Run workflows</vt:lpstr>
      <vt:lpstr>Présentation PowerPoint</vt:lpstr>
      <vt:lpstr>Présentation PowerPoint</vt:lpstr>
      <vt:lpstr>Présentation PowerPoint</vt:lpstr>
      <vt:lpstr>Privacy</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slegras</dc:creator>
  <cp:lastModifiedBy>Stéphanie Le Gras</cp:lastModifiedBy>
  <cp:revision>140</cp:revision>
  <dcterms:created xsi:type="dcterms:W3CDTF">2017-12-11T10:15:48Z</dcterms:created>
  <dcterms:modified xsi:type="dcterms:W3CDTF">2022-12-13T17:24:06Z</dcterms:modified>
</cp:coreProperties>
</file>